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613" r:id="rId2"/>
    <p:sldId id="635" r:id="rId3"/>
    <p:sldId id="668" r:id="rId4"/>
    <p:sldId id="637" r:id="rId5"/>
    <p:sldId id="669" r:id="rId6"/>
    <p:sldId id="672" r:id="rId7"/>
    <p:sldId id="671" r:id="rId8"/>
    <p:sldId id="673" r:id="rId9"/>
    <p:sldId id="674" r:id="rId10"/>
    <p:sldId id="675" r:id="rId11"/>
    <p:sldId id="676" r:id="rId12"/>
    <p:sldId id="677" r:id="rId13"/>
    <p:sldId id="678" r:id="rId14"/>
    <p:sldId id="679" r:id="rId15"/>
    <p:sldId id="680" r:id="rId16"/>
    <p:sldId id="681" r:id="rId17"/>
    <p:sldId id="682" r:id="rId18"/>
    <p:sldId id="683" r:id="rId19"/>
    <p:sldId id="684" r:id="rId20"/>
    <p:sldId id="685" r:id="rId21"/>
    <p:sldId id="686" r:id="rId22"/>
    <p:sldId id="687" r:id="rId23"/>
    <p:sldId id="688" r:id="rId24"/>
    <p:sldId id="670" r:id="rId25"/>
    <p:sldId id="689" r:id="rId26"/>
    <p:sldId id="691" r:id="rId27"/>
    <p:sldId id="693" r:id="rId28"/>
    <p:sldId id="694" r:id="rId29"/>
    <p:sldId id="257" r:id="rId30"/>
    <p:sldId id="695" r:id="rId31"/>
    <p:sldId id="258" r:id="rId32"/>
    <p:sldId id="259" r:id="rId33"/>
    <p:sldId id="260" r:id="rId34"/>
    <p:sldId id="261" r:id="rId35"/>
    <p:sldId id="739" r:id="rId36"/>
    <p:sldId id="262" r:id="rId37"/>
    <p:sldId id="696" r:id="rId38"/>
    <p:sldId id="264" r:id="rId39"/>
    <p:sldId id="265" r:id="rId40"/>
    <p:sldId id="697" r:id="rId41"/>
    <p:sldId id="267" r:id="rId42"/>
    <p:sldId id="268" r:id="rId43"/>
    <p:sldId id="658" r:id="rId44"/>
    <p:sldId id="661"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00000"/>
    <a:srgbClr val="BDDAE1"/>
    <a:srgbClr val="FFFFFF"/>
    <a:srgbClr val="D7E9ED"/>
    <a:srgbClr val="95C5CF"/>
    <a:srgbClr val="4A94A4"/>
    <a:srgbClr val="428592"/>
    <a:srgbClr val="26525B"/>
    <a:srgbClr val="2652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753"/>
    <p:restoredTop sz="90397"/>
  </p:normalViewPr>
  <p:slideViewPr>
    <p:cSldViewPr snapToGrid="0">
      <p:cViewPr varScale="1">
        <p:scale>
          <a:sx n="144" d="100"/>
          <a:sy n="144" d="100"/>
        </p:scale>
        <p:origin x="528" y="184"/>
      </p:cViewPr>
      <p:guideLst/>
    </p:cSldViewPr>
  </p:slideViewPr>
  <p:notesTextViewPr>
    <p:cViewPr>
      <p:scale>
        <a:sx n="3" d="2"/>
        <a:sy n="3" d="2"/>
      </p:scale>
      <p:origin x="0" y="0"/>
    </p:cViewPr>
  </p:notesTextViewPr>
  <p:sorterViewPr>
    <p:cViewPr>
      <p:scale>
        <a:sx n="80" d="100"/>
        <a:sy n="80" d="100"/>
      </p:scale>
      <p:origin x="0" y="0"/>
    </p:cViewPr>
  </p:sorterViewPr>
  <p:notesViewPr>
    <p:cSldViewPr snapToGrid="0">
      <p:cViewPr varScale="1">
        <p:scale>
          <a:sx n="120" d="100"/>
          <a:sy n="120" d="100"/>
        </p:scale>
        <p:origin x="3896"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A546CD-0611-7545-8F55-072F0299D807}" type="datetimeFigureOut">
              <a:rPr lang="en-US" smtClean="0"/>
              <a:t>9/28/22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3A3637-B08E-7B43-A90A-62B08360F3FF}" type="slidenum">
              <a:rPr lang="en-US" smtClean="0"/>
              <a:t>‹#›</a:t>
            </a:fld>
            <a:endParaRPr lang="en-US"/>
          </a:p>
        </p:txBody>
      </p:sp>
    </p:spTree>
    <p:extLst>
      <p:ext uri="{BB962C8B-B14F-4D97-AF65-F5344CB8AC3E}">
        <p14:creationId xmlns:p14="http://schemas.microsoft.com/office/powerpoint/2010/main" val="3748374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are going to continue on our journey to floorplan. We are going to talk about another very amazing floorplan representation called sequence pair.</a:t>
            </a:r>
          </a:p>
        </p:txBody>
      </p:sp>
      <p:sp>
        <p:nvSpPr>
          <p:cNvPr id="4" name="Slide Number Placeholder 3"/>
          <p:cNvSpPr>
            <a:spLocks noGrp="1"/>
          </p:cNvSpPr>
          <p:nvPr>
            <p:ph type="sldNum" sz="quarter" idx="5"/>
          </p:nvPr>
        </p:nvSpPr>
        <p:spPr/>
        <p:txBody>
          <a:bodyPr/>
          <a:lstStyle/>
          <a:p>
            <a:fld id="{3E3A3637-B08E-7B43-A90A-62B08360F3FF}" type="slidenum">
              <a:rPr lang="en-US" smtClean="0"/>
              <a:t>1</a:t>
            </a:fld>
            <a:endParaRPr lang="en-US"/>
          </a:p>
        </p:txBody>
      </p:sp>
    </p:spTree>
    <p:extLst>
      <p:ext uri="{BB962C8B-B14F-4D97-AF65-F5344CB8AC3E}">
        <p14:creationId xmlns:p14="http://schemas.microsoft.com/office/powerpoint/2010/main" val="4095838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10</a:t>
            </a:fld>
            <a:endParaRPr lang="en-US"/>
          </a:p>
        </p:txBody>
      </p:sp>
    </p:spTree>
    <p:extLst>
      <p:ext uri="{BB962C8B-B14F-4D97-AF65-F5344CB8AC3E}">
        <p14:creationId xmlns:p14="http://schemas.microsoft.com/office/powerpoint/2010/main" val="17857627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11</a:t>
            </a:fld>
            <a:endParaRPr lang="en-US"/>
          </a:p>
        </p:txBody>
      </p:sp>
    </p:spTree>
    <p:extLst>
      <p:ext uri="{BB962C8B-B14F-4D97-AF65-F5344CB8AC3E}">
        <p14:creationId xmlns:p14="http://schemas.microsoft.com/office/powerpoint/2010/main" val="21668720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12</a:t>
            </a:fld>
            <a:endParaRPr lang="en-US"/>
          </a:p>
        </p:txBody>
      </p:sp>
    </p:spTree>
    <p:extLst>
      <p:ext uri="{BB962C8B-B14F-4D97-AF65-F5344CB8AC3E}">
        <p14:creationId xmlns:p14="http://schemas.microsoft.com/office/powerpoint/2010/main" val="15875463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13</a:t>
            </a:fld>
            <a:endParaRPr lang="en-US"/>
          </a:p>
        </p:txBody>
      </p:sp>
    </p:spTree>
    <p:extLst>
      <p:ext uri="{BB962C8B-B14F-4D97-AF65-F5344CB8AC3E}">
        <p14:creationId xmlns:p14="http://schemas.microsoft.com/office/powerpoint/2010/main" val="17190207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14</a:t>
            </a:fld>
            <a:endParaRPr lang="en-US"/>
          </a:p>
        </p:txBody>
      </p:sp>
    </p:spTree>
    <p:extLst>
      <p:ext uri="{BB962C8B-B14F-4D97-AF65-F5344CB8AC3E}">
        <p14:creationId xmlns:p14="http://schemas.microsoft.com/office/powerpoint/2010/main" val="3306906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follow the same procedure to draw the steplines for negative sequence.</a:t>
            </a:r>
          </a:p>
          <a:p>
            <a:endParaRPr lang="en-US" dirty="0"/>
          </a:p>
          <a:p>
            <a:r>
              <a:rPr lang="en-US" dirty="0"/>
              <a:t>For negative sequence, we are starting from the upper left corner of a module until we reach the upper left corner of the floorplan, we draw vertical lines (going up) and horizontal lines (going left) in an alternative fashion so that we don’t cross any module boundary in the floorplan and any previously drawn line. We also draw right steplines in a similar way but in an opposite direction</a:t>
            </a:r>
          </a:p>
          <a:p>
            <a:endParaRPr lang="en-US" dirty="0"/>
          </a:p>
          <a:p>
            <a:r>
              <a:rPr lang="en-US" dirty="0"/>
              <a:t>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15</a:t>
            </a:fld>
            <a:endParaRPr lang="en-US"/>
          </a:p>
        </p:txBody>
      </p:sp>
    </p:spTree>
    <p:extLst>
      <p:ext uri="{BB962C8B-B14F-4D97-AF65-F5344CB8AC3E}">
        <p14:creationId xmlns:p14="http://schemas.microsoft.com/office/powerpoint/2010/main" val="103185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16</a:t>
            </a:fld>
            <a:endParaRPr lang="en-US"/>
          </a:p>
        </p:txBody>
      </p:sp>
    </p:spTree>
    <p:extLst>
      <p:ext uri="{BB962C8B-B14F-4D97-AF65-F5344CB8AC3E}">
        <p14:creationId xmlns:p14="http://schemas.microsoft.com/office/powerpoint/2010/main" val="24466113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17</a:t>
            </a:fld>
            <a:endParaRPr lang="en-US"/>
          </a:p>
        </p:txBody>
      </p:sp>
    </p:spTree>
    <p:extLst>
      <p:ext uri="{BB962C8B-B14F-4D97-AF65-F5344CB8AC3E}">
        <p14:creationId xmlns:p14="http://schemas.microsoft.com/office/powerpoint/2010/main" val="28559324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18</a:t>
            </a:fld>
            <a:endParaRPr lang="en-US"/>
          </a:p>
        </p:txBody>
      </p:sp>
    </p:spTree>
    <p:extLst>
      <p:ext uri="{BB962C8B-B14F-4D97-AF65-F5344CB8AC3E}">
        <p14:creationId xmlns:p14="http://schemas.microsoft.com/office/powerpoint/2010/main" val="15083809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19</a:t>
            </a:fld>
            <a:endParaRPr lang="en-US"/>
          </a:p>
        </p:txBody>
      </p:sp>
    </p:spTree>
    <p:extLst>
      <p:ext uri="{BB962C8B-B14F-4D97-AF65-F5344CB8AC3E}">
        <p14:creationId xmlns:p14="http://schemas.microsoft.com/office/powerpoint/2010/main" val="2713532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refresh our memory again on floorplan. Given a set of partitioned modules, you know, by running your FM to break the circuit into several pieces, the goal of floorplan is to pack these modules as close to each other as possible, and we want to minimize the estimated wirelength and the packed area.</a:t>
            </a:r>
          </a:p>
          <a:p>
            <a:endParaRPr lang="en-US" dirty="0"/>
          </a:p>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2</a:t>
            </a:fld>
            <a:endParaRPr lang="en-US"/>
          </a:p>
        </p:txBody>
      </p:sp>
    </p:spTree>
    <p:extLst>
      <p:ext uri="{BB962C8B-B14F-4D97-AF65-F5344CB8AC3E}">
        <p14:creationId xmlns:p14="http://schemas.microsoft.com/office/powerpoint/2010/main" val="6849009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20</a:t>
            </a:fld>
            <a:endParaRPr lang="en-US"/>
          </a:p>
        </p:txBody>
      </p:sp>
    </p:spTree>
    <p:extLst>
      <p:ext uri="{BB962C8B-B14F-4D97-AF65-F5344CB8AC3E}">
        <p14:creationId xmlns:p14="http://schemas.microsoft.com/office/powerpoint/2010/main" val="1179455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any floorplan, we can always draw such lines to construct a positive sequence and a negative sequence to form a sequence pair. The authors have shown that the positive and negative sequences of modules always exist, and they do not cross each other.</a:t>
            </a:r>
          </a:p>
          <a:p>
            <a:endParaRPr lang="en-US" dirty="0"/>
          </a:p>
          <a:p>
            <a:r>
              <a:rPr lang="en-US" dirty="0"/>
              <a:t>What is the deal for this? Why do we care? Let’s stop here for a few minutes and think about this: if I give you these two sequences, what can you do?</a:t>
            </a:r>
          </a:p>
        </p:txBody>
      </p:sp>
      <p:sp>
        <p:nvSpPr>
          <p:cNvPr id="4" name="Slide Number Placeholder 3"/>
          <p:cNvSpPr>
            <a:spLocks noGrp="1"/>
          </p:cNvSpPr>
          <p:nvPr>
            <p:ph type="sldNum" sz="quarter" idx="5"/>
          </p:nvPr>
        </p:nvSpPr>
        <p:spPr/>
        <p:txBody>
          <a:bodyPr/>
          <a:lstStyle/>
          <a:p>
            <a:fld id="{3E3A3637-B08E-7B43-A90A-62B08360F3FF}" type="slidenum">
              <a:rPr lang="en-US" smtClean="0"/>
              <a:t>21</a:t>
            </a:fld>
            <a:endParaRPr lang="en-US"/>
          </a:p>
        </p:txBody>
      </p:sp>
    </p:spTree>
    <p:extLst>
      <p:ext uri="{BB962C8B-B14F-4D97-AF65-F5344CB8AC3E}">
        <p14:creationId xmlns:p14="http://schemas.microsoft.com/office/powerpoint/2010/main" val="36260567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message behind the sequence pair is the geometric information it stores in just two 1D sequences. We know the positive sequence is a direction from lower left to upper right, and the negative sequence is a direction from upper left to lower right. And, think about this, if I tell you lower left, upper right, lower right, and upper left corners of a rectangle or a module, its position can be uniquely decided, right?</a:t>
            </a:r>
          </a:p>
          <a:p>
            <a:endParaRPr lang="en-US" dirty="0"/>
          </a:p>
          <a:p>
            <a:r>
              <a:rPr lang="en-US" dirty="0"/>
              <a:t>With the two sequences, I can decide a relative order between modules. So, given a sequence pair, P and N, we can uniquely decide the relatively order as follows: (explain )</a:t>
            </a:r>
          </a:p>
          <a:p>
            <a:endParaRPr lang="en-US" dirty="0"/>
          </a:p>
          <a:p>
            <a:r>
              <a:rPr lang="en-US" dirty="0"/>
              <a:t>For example, looking at the two sequences, what is the relative order of c and f.</a:t>
            </a:r>
          </a:p>
        </p:txBody>
      </p:sp>
      <p:sp>
        <p:nvSpPr>
          <p:cNvPr id="4" name="Slide Number Placeholder 3"/>
          <p:cNvSpPr>
            <a:spLocks noGrp="1"/>
          </p:cNvSpPr>
          <p:nvPr>
            <p:ph type="sldNum" sz="quarter" idx="5"/>
          </p:nvPr>
        </p:nvSpPr>
        <p:spPr/>
        <p:txBody>
          <a:bodyPr/>
          <a:lstStyle/>
          <a:p>
            <a:fld id="{3E3A3637-B08E-7B43-A90A-62B08360F3FF}" type="slidenum">
              <a:rPr lang="en-US" smtClean="0"/>
              <a:t>22</a:t>
            </a:fld>
            <a:endParaRPr lang="en-US"/>
          </a:p>
        </p:txBody>
      </p:sp>
    </p:spTree>
    <p:extLst>
      <p:ext uri="{BB962C8B-B14F-4D97-AF65-F5344CB8AC3E}">
        <p14:creationId xmlns:p14="http://schemas.microsoft.com/office/powerpoint/2010/main" val="23517928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start perturbing the two sequences just like what we did in slicing floorplan to generate different floorplan results, and over these iterations we pick up the optimal one, the one that has the smallest area and shortest wirelength.</a:t>
            </a:r>
          </a:p>
          <a:p>
            <a:endParaRPr lang="en-US" dirty="0"/>
          </a:p>
          <a:p>
            <a:r>
              <a:rPr lang="en-US" dirty="0"/>
              <a:t>We define the following moves: (explain …)</a:t>
            </a:r>
          </a:p>
          <a:p>
            <a:endParaRPr lang="en-US" dirty="0"/>
          </a:p>
          <a:p>
            <a:r>
              <a:rPr lang="en-US" dirty="0"/>
              <a:t>But, wait a minute, how do we recover the floorplan from a sequence pair? (stop for 5 mins to think)</a:t>
            </a:r>
          </a:p>
        </p:txBody>
      </p:sp>
      <p:sp>
        <p:nvSpPr>
          <p:cNvPr id="4" name="Slide Number Placeholder 3"/>
          <p:cNvSpPr>
            <a:spLocks noGrp="1"/>
          </p:cNvSpPr>
          <p:nvPr>
            <p:ph type="sldNum" sz="quarter" idx="5"/>
          </p:nvPr>
        </p:nvSpPr>
        <p:spPr/>
        <p:txBody>
          <a:bodyPr/>
          <a:lstStyle/>
          <a:p>
            <a:fld id="{3E3A3637-B08E-7B43-A90A-62B08360F3FF}" type="slidenum">
              <a:rPr lang="en-US" smtClean="0"/>
              <a:t>23</a:t>
            </a:fld>
            <a:endParaRPr lang="en-US"/>
          </a:p>
        </p:txBody>
      </p:sp>
    </p:spTree>
    <p:extLst>
      <p:ext uri="{BB962C8B-B14F-4D97-AF65-F5344CB8AC3E}">
        <p14:creationId xmlns:p14="http://schemas.microsoft.com/office/powerpoint/2010/main" val="3088266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recover the floorplan from a sequence pair, we first find relative locations among modules. Remember we just convinced ourself that with such two sequences, we can decide whether a module is above or below another or a module is right or left to another.</a:t>
            </a:r>
          </a:p>
          <a:p>
            <a:endParaRPr lang="en-US" dirty="0"/>
          </a:p>
          <a:p>
            <a:r>
              <a:rPr lang="en-US" dirty="0"/>
              <a:t>Assume we have a sequence pair representing eight modules, here, positive sequence 17452638 (explain …)</a:t>
            </a:r>
          </a:p>
          <a:p>
            <a:endParaRPr lang="en-US" dirty="0"/>
          </a:p>
          <a:p>
            <a:r>
              <a:rPr lang="en-US" dirty="0"/>
              <a:t>Based on the sequence pair, we come up with this table that summarizes all the modules in the four directions to each module. For each module, I can write down what are the modules above it, below it, right to it, and left to it. For instance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24</a:t>
            </a:fld>
            <a:endParaRPr lang="en-US"/>
          </a:p>
        </p:txBody>
      </p:sp>
    </p:spTree>
    <p:extLst>
      <p:ext uri="{BB962C8B-B14F-4D97-AF65-F5344CB8AC3E}">
        <p14:creationId xmlns:p14="http://schemas.microsoft.com/office/powerpoint/2010/main" val="5320646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decide the module location from this relative order table, we first draw a grid of dimension n by n, where n is the number of the modules in the floorplan. In this example, we have eight modules, so we draw a 8 by 8 grid. </a:t>
            </a:r>
          </a:p>
          <a:p>
            <a:endParaRPr lang="en-US" dirty="0"/>
          </a:p>
          <a:p>
            <a:r>
              <a:rPr lang="en-US" dirty="0"/>
              <a:t>Then (click), we rotate it by 45 degree.</a:t>
            </a:r>
          </a:p>
        </p:txBody>
      </p:sp>
      <p:sp>
        <p:nvSpPr>
          <p:cNvPr id="4" name="Slide Number Placeholder 3"/>
          <p:cNvSpPr>
            <a:spLocks noGrp="1"/>
          </p:cNvSpPr>
          <p:nvPr>
            <p:ph type="sldNum" sz="quarter" idx="5"/>
          </p:nvPr>
        </p:nvSpPr>
        <p:spPr/>
        <p:txBody>
          <a:bodyPr/>
          <a:lstStyle/>
          <a:p>
            <a:fld id="{3E3A3637-B08E-7B43-A90A-62B08360F3FF}" type="slidenum">
              <a:rPr lang="en-US" smtClean="0"/>
              <a:t>25</a:t>
            </a:fld>
            <a:endParaRPr lang="en-US"/>
          </a:p>
        </p:txBody>
      </p:sp>
    </p:spTree>
    <p:extLst>
      <p:ext uri="{BB962C8B-B14F-4D97-AF65-F5344CB8AC3E}">
        <p14:creationId xmlns:p14="http://schemas.microsoft.com/office/powerpoint/2010/main" val="13805068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put positive sequence on the lower left side of the grid, negative sequence on the lower right side of the grid.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26</a:t>
            </a:fld>
            <a:endParaRPr lang="en-US"/>
          </a:p>
        </p:txBody>
      </p:sp>
    </p:spTree>
    <p:extLst>
      <p:ext uri="{BB962C8B-B14F-4D97-AF65-F5344CB8AC3E}">
        <p14:creationId xmlns:p14="http://schemas.microsoft.com/office/powerpoint/2010/main" val="34673731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cross point, we will put the module. For example, module will sit right here at the cross point from the number 1 in positive sequence and negative sequence.</a:t>
            </a:r>
          </a:p>
          <a:p>
            <a:endParaRPr lang="en-US" dirty="0"/>
          </a:p>
          <a:p>
            <a:r>
              <a:rPr lang="en-US" dirty="0"/>
              <a:t>(explain all other seven modules)</a:t>
            </a:r>
          </a:p>
        </p:txBody>
      </p:sp>
      <p:sp>
        <p:nvSpPr>
          <p:cNvPr id="4" name="Slide Number Placeholder 3"/>
          <p:cNvSpPr>
            <a:spLocks noGrp="1"/>
          </p:cNvSpPr>
          <p:nvPr>
            <p:ph type="sldNum" sz="quarter" idx="5"/>
          </p:nvPr>
        </p:nvSpPr>
        <p:spPr/>
        <p:txBody>
          <a:bodyPr/>
          <a:lstStyle/>
          <a:p>
            <a:fld id="{3E3A3637-B08E-7B43-A90A-62B08360F3FF}" type="slidenum">
              <a:rPr lang="en-US" smtClean="0"/>
              <a:t>27</a:t>
            </a:fld>
            <a:endParaRPr lang="en-US"/>
          </a:p>
        </p:txBody>
      </p:sp>
    </p:spTree>
    <p:extLst>
      <p:ext uri="{BB962C8B-B14F-4D97-AF65-F5344CB8AC3E}">
        <p14:creationId xmlns:p14="http://schemas.microsoft.com/office/powerpoint/2010/main" val="2467747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are going to construct a graph called horizontal constraint graph, by connecting different modules horizontally. We will add a directed edge from module m1 to module m2 if module 2 is right to module m1. For example, module 2 connect to module 3 and 6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28</a:t>
            </a:fld>
            <a:endParaRPr lang="en-US"/>
          </a:p>
        </p:txBody>
      </p:sp>
    </p:spTree>
    <p:extLst>
      <p:ext uri="{BB962C8B-B14F-4D97-AF65-F5344CB8AC3E}">
        <p14:creationId xmlns:p14="http://schemas.microsoft.com/office/powerpoint/2010/main" val="2745205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you the result of the horizontal constraint graph for this example. (explain …)</a:t>
            </a:r>
          </a:p>
          <a:p>
            <a:endParaRPr lang="en-US" dirty="0"/>
          </a:p>
          <a:p>
            <a:endParaRPr lang="en-US" dirty="0"/>
          </a:p>
          <a:p>
            <a:r>
              <a:rPr lang="en-US" dirty="0"/>
              <a:t>We will also create a super source and a super target that connect all nodes.</a:t>
            </a:r>
          </a:p>
        </p:txBody>
      </p:sp>
      <p:sp>
        <p:nvSpPr>
          <p:cNvPr id="4" name="Slide Number Placeholder 3"/>
          <p:cNvSpPr>
            <a:spLocks noGrp="1"/>
          </p:cNvSpPr>
          <p:nvPr>
            <p:ph type="sldNum" sz="quarter" idx="5"/>
          </p:nvPr>
        </p:nvSpPr>
        <p:spPr/>
        <p:txBody>
          <a:bodyPr/>
          <a:lstStyle/>
          <a:p>
            <a:fld id="{3E3A3637-B08E-7B43-A90A-62B08360F3FF}" type="slidenum">
              <a:rPr lang="en-US" smtClean="0"/>
              <a:t>29</a:t>
            </a:fld>
            <a:endParaRPr lang="en-US"/>
          </a:p>
        </p:txBody>
      </p:sp>
    </p:spTree>
    <p:extLst>
      <p:ext uri="{BB962C8B-B14F-4D97-AF65-F5344CB8AC3E}">
        <p14:creationId xmlns:p14="http://schemas.microsoft.com/office/powerpoint/2010/main" val="1978555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time we talk about two different types of floorplans, slicing floorplan and non-slicing floorplan. (explain …)</a:t>
            </a:r>
          </a:p>
          <a:p>
            <a:endParaRPr lang="en-US" dirty="0"/>
          </a:p>
          <a:p>
            <a:r>
              <a:rPr lang="en-US" dirty="0"/>
              <a:t>Since slicing floorplans are much easier to handle, we talk about an efficient data structure to represent slicing floorplans.</a:t>
            </a:r>
          </a:p>
        </p:txBody>
      </p:sp>
      <p:sp>
        <p:nvSpPr>
          <p:cNvPr id="4" name="Slide Number Placeholder 3"/>
          <p:cNvSpPr>
            <a:spLocks noGrp="1"/>
          </p:cNvSpPr>
          <p:nvPr>
            <p:ph type="sldNum" sz="quarter" idx="5"/>
          </p:nvPr>
        </p:nvSpPr>
        <p:spPr/>
        <p:txBody>
          <a:bodyPr/>
          <a:lstStyle/>
          <a:p>
            <a:fld id="{3E3A3637-B08E-7B43-A90A-62B08360F3FF}" type="slidenum">
              <a:rPr lang="en-US" smtClean="0"/>
              <a:t>3</a:t>
            </a:fld>
            <a:endParaRPr lang="en-US"/>
          </a:p>
        </p:txBody>
      </p:sp>
    </p:spTree>
    <p:extLst>
      <p:ext uri="{BB962C8B-B14F-4D97-AF65-F5344CB8AC3E}">
        <p14:creationId xmlns:p14="http://schemas.microsoft.com/office/powerpoint/2010/main" val="36293165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we will construct another graph called vertical constraint graph that represents the vertical constraints and orders among modules. We will add a directed edge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30</a:t>
            </a:fld>
            <a:endParaRPr lang="en-US"/>
          </a:p>
        </p:txBody>
      </p:sp>
    </p:spTree>
    <p:extLst>
      <p:ext uri="{BB962C8B-B14F-4D97-AF65-F5344CB8AC3E}">
        <p14:creationId xmlns:p14="http://schemas.microsoft.com/office/powerpoint/2010/main" val="25770575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simplified vertical constraint graph. (explain …)</a:t>
            </a:r>
          </a:p>
          <a:p>
            <a:endParaRPr lang="en-US" dirty="0"/>
          </a:p>
          <a:p>
            <a:r>
              <a:rPr lang="en-US" dirty="0"/>
              <a:t>Similarly, we will also create a super source and a super target that connect all nodes.</a:t>
            </a:r>
          </a:p>
        </p:txBody>
      </p:sp>
      <p:sp>
        <p:nvSpPr>
          <p:cNvPr id="4" name="Slide Number Placeholder 3"/>
          <p:cNvSpPr>
            <a:spLocks noGrp="1"/>
          </p:cNvSpPr>
          <p:nvPr>
            <p:ph type="sldNum" sz="quarter" idx="5"/>
          </p:nvPr>
        </p:nvSpPr>
        <p:spPr/>
        <p:txBody>
          <a:bodyPr/>
          <a:lstStyle/>
          <a:p>
            <a:fld id="{3E3A3637-B08E-7B43-A90A-62B08360F3FF}" type="slidenum">
              <a:rPr lang="en-US" smtClean="0"/>
              <a:t>31</a:t>
            </a:fld>
            <a:endParaRPr lang="en-US"/>
          </a:p>
        </p:txBody>
      </p:sp>
    </p:spTree>
    <p:extLst>
      <p:ext uri="{BB962C8B-B14F-4D97-AF65-F5344CB8AC3E}">
        <p14:creationId xmlns:p14="http://schemas.microsoft.com/office/powerpoint/2010/main" val="33611944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two graphs, we assign a node weight equal to the width and height of the module in the horizontal constraint graph and the vertical constraint graph, respectively. For example, (explain …)</a:t>
            </a:r>
          </a:p>
          <a:p>
            <a:endParaRPr lang="en-US" dirty="0"/>
          </a:p>
          <a:p>
            <a:r>
              <a:rPr lang="en-US" dirty="0"/>
              <a:t>Now, the claim is, by finding the longest path from the source to the target, we can determine the chip width and chip height. The longest s-t path from the source to the target in the horizontal constraint graph is the width of the packed floorplan area, and the longest s-t path from the source to the target in the vertical constraint graph is the height of the packed floorplan area. </a:t>
            </a:r>
          </a:p>
          <a:p>
            <a:endParaRPr lang="en-US" dirty="0"/>
          </a:p>
          <a:p>
            <a:r>
              <a:rPr lang="en-US" dirty="0"/>
              <a:t>For instance (explain the two graphs…)</a:t>
            </a:r>
          </a:p>
        </p:txBody>
      </p:sp>
      <p:sp>
        <p:nvSpPr>
          <p:cNvPr id="4" name="Slide Number Placeholder 3"/>
          <p:cNvSpPr>
            <a:spLocks noGrp="1"/>
          </p:cNvSpPr>
          <p:nvPr>
            <p:ph type="sldNum" sz="quarter" idx="5"/>
          </p:nvPr>
        </p:nvSpPr>
        <p:spPr/>
        <p:txBody>
          <a:bodyPr/>
          <a:lstStyle/>
          <a:p>
            <a:fld id="{3E3A3637-B08E-7B43-A90A-62B08360F3FF}" type="slidenum">
              <a:rPr lang="en-US" smtClean="0"/>
              <a:t>32</a:t>
            </a:fld>
            <a:endParaRPr lang="en-US"/>
          </a:p>
        </p:txBody>
      </p:sp>
    </p:spTree>
    <p:extLst>
      <p:ext uri="{BB962C8B-B14F-4D97-AF65-F5344CB8AC3E}">
        <p14:creationId xmlns:p14="http://schemas.microsoft.com/office/powerpoint/2010/main" val="11725145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about the module locations? Well, the longest path to each module maps to the lower-left corner location of each module. For example, in horizontal constraint graph here, the longest path to module 1 is 0, to module 2 is 3, (explain …)</a:t>
            </a:r>
          </a:p>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33</a:t>
            </a:fld>
            <a:endParaRPr lang="en-US"/>
          </a:p>
        </p:txBody>
      </p:sp>
    </p:spTree>
    <p:extLst>
      <p:ext uri="{BB962C8B-B14F-4D97-AF65-F5344CB8AC3E}">
        <p14:creationId xmlns:p14="http://schemas.microsoft.com/office/powerpoint/2010/main" val="1379317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know module 1 is placed at the location (0, 11), module 2 is placed at the location (3, 4) … (explain)</a:t>
            </a:r>
          </a:p>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34</a:t>
            </a:fld>
            <a:endParaRPr lang="en-US"/>
          </a:p>
        </p:txBody>
      </p:sp>
    </p:spTree>
    <p:extLst>
      <p:ext uri="{BB962C8B-B14F-4D97-AF65-F5344CB8AC3E}">
        <p14:creationId xmlns:p14="http://schemas.microsoft.com/office/powerpoint/2010/main" val="15108338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find longest paths? Well, last week, we have talked about shortest path algorithms, right? (explain…)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35</a:t>
            </a:fld>
            <a:endParaRPr lang="en-US"/>
          </a:p>
        </p:txBody>
      </p:sp>
    </p:spTree>
    <p:extLst>
      <p:ext uri="{BB962C8B-B14F-4D97-AF65-F5344CB8AC3E}">
        <p14:creationId xmlns:p14="http://schemas.microsoft.com/office/powerpoint/2010/main" val="40083577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know how to construct or recover the floorplan from a sequence pair to decide the module locations and the packed area. We can start applying our moves to change the sequence pair to optimize the floorplan. For example, using move #1, we can swap 1 and 3 in positive sequence and that result in a new floorplan result, and we will update the table of relative orders among modules.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36</a:t>
            </a:fld>
            <a:endParaRPr lang="en-US"/>
          </a:p>
        </p:txBody>
      </p:sp>
    </p:spTree>
    <p:extLst>
      <p:ext uri="{BB962C8B-B14F-4D97-AF65-F5344CB8AC3E}">
        <p14:creationId xmlns:p14="http://schemas.microsoft.com/office/powerpoint/2010/main" val="38191150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we will update the constraint graph after such moves, and then we recalculate the longest path distance to decide the module locations and chip area.</a:t>
            </a:r>
          </a:p>
        </p:txBody>
      </p:sp>
      <p:sp>
        <p:nvSpPr>
          <p:cNvPr id="4" name="Slide Number Placeholder 3"/>
          <p:cNvSpPr>
            <a:spLocks noGrp="1"/>
          </p:cNvSpPr>
          <p:nvPr>
            <p:ph type="sldNum" sz="quarter" idx="5"/>
          </p:nvPr>
        </p:nvSpPr>
        <p:spPr/>
        <p:txBody>
          <a:bodyPr/>
          <a:lstStyle/>
          <a:p>
            <a:fld id="{3E3A3637-B08E-7B43-A90A-62B08360F3FF}" type="slidenum">
              <a:rPr lang="en-US" smtClean="0"/>
              <a:t>37</a:t>
            </a:fld>
            <a:endParaRPr lang="en-US"/>
          </a:p>
        </p:txBody>
      </p:sp>
    </p:spTree>
    <p:extLst>
      <p:ext uri="{BB962C8B-B14F-4D97-AF65-F5344CB8AC3E}">
        <p14:creationId xmlns:p14="http://schemas.microsoft.com/office/powerpoint/2010/main" val="29437982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this move, we end up with this new floorplan with a new area of 13 by 14.</a:t>
            </a:r>
          </a:p>
        </p:txBody>
      </p:sp>
      <p:sp>
        <p:nvSpPr>
          <p:cNvPr id="4" name="Slide Number Placeholder 3"/>
          <p:cNvSpPr>
            <a:spLocks noGrp="1"/>
          </p:cNvSpPr>
          <p:nvPr>
            <p:ph type="sldNum" sz="quarter" idx="5"/>
          </p:nvPr>
        </p:nvSpPr>
        <p:spPr/>
        <p:txBody>
          <a:bodyPr/>
          <a:lstStyle/>
          <a:p>
            <a:fld id="{3E3A3637-B08E-7B43-A90A-62B08360F3FF}" type="slidenum">
              <a:rPr lang="en-US" smtClean="0"/>
              <a:t>38</a:t>
            </a:fld>
            <a:endParaRPr lang="en-US"/>
          </a:p>
        </p:txBody>
      </p:sp>
    </p:spTree>
    <p:extLst>
      <p:ext uri="{BB962C8B-B14F-4D97-AF65-F5344CB8AC3E}">
        <p14:creationId xmlns:p14="http://schemas.microsoft.com/office/powerpoint/2010/main" val="9883145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39</a:t>
            </a:fld>
            <a:endParaRPr lang="en-US"/>
          </a:p>
        </p:txBody>
      </p:sp>
    </p:spTree>
    <p:extLst>
      <p:ext uri="{BB962C8B-B14F-4D97-AF65-F5344CB8AC3E}">
        <p14:creationId xmlns:p14="http://schemas.microsoft.com/office/powerpoint/2010/main" val="3729873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is the big idea in floorplan optimization. We discussed a very efficient linear state representation for a 2D layout using a polish expression for slicing floorplan. A polish expression is essentially a post-order traversal of a slicing tree, and we know a slicing tree is a binary tree such that all internal nodes are operators (V or H), and all leaf nodes are modules. For example (explain …)</a:t>
            </a:r>
          </a:p>
          <a:p>
            <a:endParaRPr lang="en-US" dirty="0"/>
          </a:p>
          <a:p>
            <a:r>
              <a:rPr lang="en-US" dirty="0"/>
              <a:t>With this 1D expression in place, we can apply SA to optimize state search problem.</a:t>
            </a:r>
          </a:p>
        </p:txBody>
      </p:sp>
      <p:sp>
        <p:nvSpPr>
          <p:cNvPr id="4" name="Slide Number Placeholder 3"/>
          <p:cNvSpPr>
            <a:spLocks noGrp="1"/>
          </p:cNvSpPr>
          <p:nvPr>
            <p:ph type="sldNum" sz="quarter" idx="5"/>
          </p:nvPr>
        </p:nvSpPr>
        <p:spPr/>
        <p:txBody>
          <a:bodyPr/>
          <a:lstStyle/>
          <a:p>
            <a:fld id="{3E3A3637-B08E-7B43-A90A-62B08360F3FF}" type="slidenum">
              <a:rPr lang="en-US" smtClean="0"/>
              <a:t>4</a:t>
            </a:fld>
            <a:endParaRPr lang="en-US"/>
          </a:p>
        </p:txBody>
      </p:sp>
    </p:spTree>
    <p:extLst>
      <p:ext uri="{BB962C8B-B14F-4D97-AF65-F5344CB8AC3E}">
        <p14:creationId xmlns:p14="http://schemas.microsoft.com/office/powerpoint/2010/main" val="29490384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40</a:t>
            </a:fld>
            <a:endParaRPr lang="en-US"/>
          </a:p>
        </p:txBody>
      </p:sp>
    </p:spTree>
    <p:extLst>
      <p:ext uri="{BB962C8B-B14F-4D97-AF65-F5344CB8AC3E}">
        <p14:creationId xmlns:p14="http://schemas.microsoft.com/office/powerpoint/2010/main" val="39913050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41</a:t>
            </a:fld>
            <a:endParaRPr lang="en-US"/>
          </a:p>
        </p:txBody>
      </p:sp>
    </p:spTree>
    <p:extLst>
      <p:ext uri="{BB962C8B-B14F-4D97-AF65-F5344CB8AC3E}">
        <p14:creationId xmlns:p14="http://schemas.microsoft.com/office/powerpoint/2010/main" val="5920329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we iteratively apply these moves to change the layout of floorplan, and over the iterations we will pick up the one with the minimum area. In this case, after move 1, we change the area from 11 x 15 to 13 by 14, and after move 2, we change the area from 13 by 14 to 13 by 12. And the final floorplan has the smallest area of 13 by 12. </a:t>
            </a:r>
          </a:p>
        </p:txBody>
      </p:sp>
      <p:sp>
        <p:nvSpPr>
          <p:cNvPr id="4" name="Slide Number Placeholder 3"/>
          <p:cNvSpPr>
            <a:spLocks noGrp="1"/>
          </p:cNvSpPr>
          <p:nvPr>
            <p:ph type="sldNum" sz="quarter" idx="5"/>
          </p:nvPr>
        </p:nvSpPr>
        <p:spPr/>
        <p:txBody>
          <a:bodyPr/>
          <a:lstStyle/>
          <a:p>
            <a:fld id="{3E3A3637-B08E-7B43-A90A-62B08360F3FF}" type="slidenum">
              <a:rPr lang="en-US" smtClean="0"/>
              <a:t>42</a:t>
            </a:fld>
            <a:endParaRPr lang="en-US"/>
          </a:p>
        </p:txBody>
      </p:sp>
    </p:spTree>
    <p:extLst>
      <p:ext uri="{BB962C8B-B14F-4D97-AF65-F5344CB8AC3E}">
        <p14:creationId xmlns:p14="http://schemas.microsoft.com/office/powerpoint/2010/main" val="31475551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keep in mind, we will apply SA to optimize this process.</a:t>
            </a:r>
          </a:p>
        </p:txBody>
      </p:sp>
      <p:sp>
        <p:nvSpPr>
          <p:cNvPr id="4" name="Slide Number Placeholder 3"/>
          <p:cNvSpPr>
            <a:spLocks noGrp="1"/>
          </p:cNvSpPr>
          <p:nvPr>
            <p:ph type="sldNum" sz="quarter" idx="5"/>
          </p:nvPr>
        </p:nvSpPr>
        <p:spPr/>
        <p:txBody>
          <a:bodyPr/>
          <a:lstStyle/>
          <a:p>
            <a:fld id="{3E3A3637-B08E-7B43-A90A-62B08360F3FF}" type="slidenum">
              <a:rPr lang="en-US" smtClean="0"/>
              <a:t>43</a:t>
            </a:fld>
            <a:endParaRPr lang="en-US"/>
          </a:p>
        </p:txBody>
      </p:sp>
    </p:spTree>
    <p:extLst>
      <p:ext uri="{BB962C8B-B14F-4D97-AF65-F5344CB8AC3E}">
        <p14:creationId xmlns:p14="http://schemas.microsoft.com/office/powerpoint/2010/main" val="25048199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44</a:t>
            </a:fld>
            <a:endParaRPr lang="en-US"/>
          </a:p>
        </p:txBody>
      </p:sp>
    </p:spTree>
    <p:extLst>
      <p:ext uri="{BB962C8B-B14F-4D97-AF65-F5344CB8AC3E}">
        <p14:creationId xmlns:p14="http://schemas.microsoft.com/office/powerpoint/2010/main" val="3332315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iteratively apply different moves to change the 1D polish expression sequence, and each move will give us a new floorplan result. For example, we can swap one module with an operator, as M1 here, swap adjacent operator and module, as M3 here, or complement H and V as M2 here. We can see that each of the move changes the sequence, the 1D sequence, which in turn changes the 2D layout. </a:t>
            </a:r>
          </a:p>
          <a:p>
            <a:endParaRPr lang="en-US" dirty="0"/>
          </a:p>
          <a:p>
            <a:r>
              <a:rPr lang="en-US" dirty="0"/>
              <a:t>(explain SA)</a:t>
            </a:r>
          </a:p>
        </p:txBody>
      </p:sp>
      <p:sp>
        <p:nvSpPr>
          <p:cNvPr id="4" name="Slide Number Placeholder 3"/>
          <p:cNvSpPr>
            <a:spLocks noGrp="1"/>
          </p:cNvSpPr>
          <p:nvPr>
            <p:ph type="sldNum" sz="quarter" idx="5"/>
          </p:nvPr>
        </p:nvSpPr>
        <p:spPr/>
        <p:txBody>
          <a:bodyPr/>
          <a:lstStyle/>
          <a:p>
            <a:fld id="{3E3A3637-B08E-7B43-A90A-62B08360F3FF}" type="slidenum">
              <a:rPr lang="en-US" smtClean="0"/>
              <a:t>5</a:t>
            </a:fld>
            <a:endParaRPr lang="en-US"/>
          </a:p>
        </p:txBody>
      </p:sp>
    </p:spTree>
    <p:extLst>
      <p:ext uri="{BB962C8B-B14F-4D97-AF65-F5344CB8AC3E}">
        <p14:creationId xmlns:p14="http://schemas.microsoft.com/office/powerpoint/2010/main" val="924557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 so far?</a:t>
            </a:r>
          </a:p>
          <a:p>
            <a:endParaRPr lang="en-US" dirty="0"/>
          </a:p>
          <a:p>
            <a:r>
              <a:rPr lang="en-US" dirty="0"/>
              <a:t>We have learned that we can represent a slicing floorplan in a slicing tree and optimize the area and wirelength in one dimension. However, slicing tree and 1D polish expression can only handle slicing floorplan. You know, the floorplan that can be obtained by recursively applying vertical and horizontal cuts.</a:t>
            </a:r>
          </a:p>
          <a:p>
            <a:endParaRPr lang="en-US" dirty="0"/>
          </a:p>
          <a:p>
            <a:r>
              <a:rPr lang="en-US" dirty="0"/>
              <a:t>What about the general floorplan? Or non-sliceable floorplan. So, next, we are going to talk about another floorplan representation, called sequence pair. This is a very amazing representation proposed by Dr. Murata when he was a PhD in UC </a:t>
            </a:r>
            <a:r>
              <a:rPr lang="en-US" dirty="0" err="1"/>
              <a:t>Bekerley</a:t>
            </a:r>
            <a:r>
              <a:rPr lang="en-US" dirty="0"/>
              <a:t> in 1996. The paper is VLSI module … (explain…)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6</a:t>
            </a:fld>
            <a:endParaRPr lang="en-US"/>
          </a:p>
        </p:txBody>
      </p:sp>
    </p:spTree>
    <p:extLst>
      <p:ext uri="{BB962C8B-B14F-4D97-AF65-F5344CB8AC3E}">
        <p14:creationId xmlns:p14="http://schemas.microsoft.com/office/powerpoint/2010/main" val="1651753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 sequence pair? A sequence pair consists of two sequences, a positive sequence and a negative sequence. The positive sequence represents each module in a line from lower-left to upper-right, and different lines between modules should not overlap. Then, you come up with the order of these lines. For example, here I have six modules laid out here (explain …)</a:t>
            </a:r>
          </a:p>
          <a:p>
            <a:endParaRPr lang="en-US" dirty="0"/>
          </a:p>
          <a:p>
            <a:r>
              <a:rPr lang="en-US" dirty="0"/>
              <a:t>So, that is the positive sequence. Similarly, a negative sequence represents each module in a line from upper-left to lower-right, and different lines between modules should not overlap. Then, you come up with the order of these lines. For example, (explain…)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7</a:t>
            </a:fld>
            <a:endParaRPr lang="en-US"/>
          </a:p>
        </p:txBody>
      </p:sp>
    </p:spTree>
    <p:extLst>
      <p:ext uri="{BB962C8B-B14F-4D97-AF65-F5344CB8AC3E}">
        <p14:creationId xmlns:p14="http://schemas.microsoft.com/office/powerpoint/2010/main" val="621570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go from a floorplan to its sequence pair, specifically, the positive sequence, we first draw … (explain)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8</a:t>
            </a:fld>
            <a:endParaRPr lang="en-US"/>
          </a:p>
        </p:txBody>
      </p:sp>
    </p:spTree>
    <p:extLst>
      <p:ext uri="{BB962C8B-B14F-4D97-AF65-F5344CB8AC3E}">
        <p14:creationId xmlns:p14="http://schemas.microsoft.com/office/powerpoint/2010/main" val="41405675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walk through how we can draw the </a:t>
            </a:r>
            <a:r>
              <a:rPr lang="en-US" dirty="0" err="1"/>
              <a:t>stepline</a:t>
            </a:r>
            <a:r>
              <a:rPr lang="en-US" dirty="0"/>
              <a:t> for this example of six modules.</a:t>
            </a:r>
          </a:p>
          <a:p>
            <a:endParaRPr lang="en-US" dirty="0"/>
          </a:p>
          <a:p>
            <a:r>
              <a:rPr lang="en-US" dirty="0"/>
              <a:t>Keep in mind we are starting from the upper right corner of a module until we reach the upper right corner of the floorplan. We go up and right and don’t cross any previous lines.</a:t>
            </a:r>
          </a:p>
          <a:p>
            <a:endParaRPr lang="en-US" dirty="0"/>
          </a:p>
          <a:p>
            <a:r>
              <a:rPr lang="en-US" dirty="0"/>
              <a:t>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9</a:t>
            </a:fld>
            <a:endParaRPr lang="en-US"/>
          </a:p>
        </p:txBody>
      </p:sp>
    </p:spTree>
    <p:extLst>
      <p:ext uri="{BB962C8B-B14F-4D97-AF65-F5344CB8AC3E}">
        <p14:creationId xmlns:p14="http://schemas.microsoft.com/office/powerpoint/2010/main" val="28852380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7B3C9-7587-400B-9089-7D6809A8EF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9490DD-AF35-4587-B9D1-45880B35A2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577CEA-0F08-414B-85DA-AD475AA6C932}"/>
              </a:ext>
            </a:extLst>
          </p:cNvPr>
          <p:cNvSpPr>
            <a:spLocks noGrp="1"/>
          </p:cNvSpPr>
          <p:nvPr>
            <p:ph type="dt" sz="half" idx="10"/>
          </p:nvPr>
        </p:nvSpPr>
        <p:spPr/>
        <p:txBody>
          <a:bodyPr/>
          <a:lstStyle/>
          <a:p>
            <a:fld id="{9DCA369C-CB3F-4260-86E8-FD3F54C73225}" type="datetimeFigureOut">
              <a:rPr lang="en-US" smtClean="0"/>
              <a:t>9/28/22</a:t>
            </a:fld>
            <a:endParaRPr lang="en-US"/>
          </a:p>
        </p:txBody>
      </p:sp>
      <p:sp>
        <p:nvSpPr>
          <p:cNvPr id="5" name="Footer Placeholder 4">
            <a:extLst>
              <a:ext uri="{FF2B5EF4-FFF2-40B4-BE49-F238E27FC236}">
                <a16:creationId xmlns:a16="http://schemas.microsoft.com/office/drawing/2014/main" id="{2A43E4A9-EA34-4567-B147-19B31A8516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1FBDAB-5AE3-464F-850D-FA7CF8C0315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a:extLst>
              <a:ext uri="{FF2B5EF4-FFF2-40B4-BE49-F238E27FC236}">
                <a16:creationId xmlns:a16="http://schemas.microsoft.com/office/drawing/2014/main" id="{EDC5F3FB-58FD-0F48-919A-622FB0569E9C}"/>
              </a:ext>
            </a:extLst>
          </p:cNvPr>
          <p:cNvPicPr>
            <a:picLocks noChangeAspect="1"/>
          </p:cNvPicPr>
          <p:nvPr userDrawn="1"/>
        </p:nvPicPr>
        <p:blipFill rotWithShape="1">
          <a:blip r:embed="rId2"/>
          <a:srcRect t="33026" b="22635"/>
          <a:stretch/>
        </p:blipFill>
        <p:spPr>
          <a:xfrm>
            <a:off x="0" y="4470400"/>
            <a:ext cx="12192000" cy="2387600"/>
          </a:xfrm>
          <a:prstGeom prst="rect">
            <a:avLst/>
          </a:prstGeom>
        </p:spPr>
      </p:pic>
      <p:cxnSp>
        <p:nvCxnSpPr>
          <p:cNvPr id="8" name="Straight Connector 7">
            <a:extLst>
              <a:ext uri="{FF2B5EF4-FFF2-40B4-BE49-F238E27FC236}">
                <a16:creationId xmlns:a16="http://schemas.microsoft.com/office/drawing/2014/main" id="{9BB1E22A-55EA-A441-8F44-A6473C435661}"/>
              </a:ext>
            </a:extLst>
          </p:cNvPr>
          <p:cNvCxnSpPr>
            <a:cxnSpLocks/>
          </p:cNvCxnSpPr>
          <p:nvPr userDrawn="1"/>
        </p:nvCxnSpPr>
        <p:spPr>
          <a:xfrm>
            <a:off x="1524000" y="2496618"/>
            <a:ext cx="9144000" cy="0"/>
          </a:xfrm>
          <a:prstGeom prst="line">
            <a:avLst/>
          </a:prstGeom>
          <a:ln w="254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1775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A6B3B-2EE8-413C-AEA9-00A7F5B04F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7D52A2-4981-453B-8E40-3889973814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696B23-F8EC-4AF7-860F-1B81BEA007EC}"/>
              </a:ext>
            </a:extLst>
          </p:cNvPr>
          <p:cNvSpPr>
            <a:spLocks noGrp="1"/>
          </p:cNvSpPr>
          <p:nvPr>
            <p:ph type="dt" sz="half" idx="10"/>
          </p:nvPr>
        </p:nvSpPr>
        <p:spPr/>
        <p:txBody>
          <a:bodyPr/>
          <a:lstStyle/>
          <a:p>
            <a:fld id="{9DCA369C-CB3F-4260-86E8-FD3F54C73225}" type="datetimeFigureOut">
              <a:rPr lang="en-US" smtClean="0"/>
              <a:t>9/28/22</a:t>
            </a:fld>
            <a:endParaRPr lang="en-US"/>
          </a:p>
        </p:txBody>
      </p:sp>
      <p:sp>
        <p:nvSpPr>
          <p:cNvPr id="5" name="Footer Placeholder 4">
            <a:extLst>
              <a:ext uri="{FF2B5EF4-FFF2-40B4-BE49-F238E27FC236}">
                <a16:creationId xmlns:a16="http://schemas.microsoft.com/office/drawing/2014/main" id="{A5451F13-26D7-4F75-A69F-318D38089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451EE4-67A6-4519-A097-EBE2D9EE882D}"/>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3747888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2BCC41-7250-4AB4-B8F3-B870458CF3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9BD655-0285-45AF-B586-88C5C117D4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7C908-D48E-477D-BD83-D17831A8B2A9}"/>
              </a:ext>
            </a:extLst>
          </p:cNvPr>
          <p:cNvSpPr>
            <a:spLocks noGrp="1"/>
          </p:cNvSpPr>
          <p:nvPr>
            <p:ph type="dt" sz="half" idx="10"/>
          </p:nvPr>
        </p:nvSpPr>
        <p:spPr/>
        <p:txBody>
          <a:bodyPr/>
          <a:lstStyle/>
          <a:p>
            <a:fld id="{9DCA369C-CB3F-4260-86E8-FD3F54C73225}" type="datetimeFigureOut">
              <a:rPr lang="en-US" smtClean="0"/>
              <a:t>9/28/22</a:t>
            </a:fld>
            <a:endParaRPr lang="en-US"/>
          </a:p>
        </p:txBody>
      </p:sp>
      <p:sp>
        <p:nvSpPr>
          <p:cNvPr id="5" name="Footer Placeholder 4">
            <a:extLst>
              <a:ext uri="{FF2B5EF4-FFF2-40B4-BE49-F238E27FC236}">
                <a16:creationId xmlns:a16="http://schemas.microsoft.com/office/drawing/2014/main" id="{4B1E4267-80A7-4BD6-9D8A-3B8E0D015B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02BE3-BAA5-4467-A768-40AA633BC68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185353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4AD06-00F0-4163-B5B0-388C5E999D3B}"/>
              </a:ext>
            </a:extLst>
          </p:cNvPr>
          <p:cNvSpPr>
            <a:spLocks noGrp="1"/>
          </p:cNvSpPr>
          <p:nvPr>
            <p:ph type="title"/>
          </p:nvPr>
        </p:nvSpPr>
        <p:spPr>
          <a:xfrm>
            <a:off x="838200" y="260350"/>
            <a:ext cx="10515600" cy="1006475"/>
          </a:xfrm>
        </p:spPr>
        <p:txBody>
          <a:bodyPr>
            <a:normAutofit/>
          </a:bodyPr>
          <a:lstStyle>
            <a:lvl1pPr>
              <a:defRPr sz="40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ED51320-718B-4A8C-BCD6-5C636262C425}"/>
              </a:ext>
            </a:extLst>
          </p:cNvPr>
          <p:cNvSpPr>
            <a:spLocks noGrp="1"/>
          </p:cNvSpPr>
          <p:nvPr>
            <p:ph idx="1"/>
          </p:nvPr>
        </p:nvSpPr>
        <p:spPr>
          <a:xfrm>
            <a:off x="838200" y="1466849"/>
            <a:ext cx="10515600" cy="471011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241ED62-8EC8-4837-8D9D-83B8B2163EDF}"/>
              </a:ext>
            </a:extLst>
          </p:cNvPr>
          <p:cNvSpPr>
            <a:spLocks noGrp="1"/>
          </p:cNvSpPr>
          <p:nvPr>
            <p:ph type="dt" sz="half" idx="10"/>
          </p:nvPr>
        </p:nvSpPr>
        <p:spPr/>
        <p:txBody>
          <a:bodyPr/>
          <a:lstStyle/>
          <a:p>
            <a:fld id="{9DCA369C-CB3F-4260-86E8-FD3F54C73225}" type="datetimeFigureOut">
              <a:rPr lang="en-US" smtClean="0"/>
              <a:t>9/28/22</a:t>
            </a:fld>
            <a:endParaRPr lang="en-US"/>
          </a:p>
        </p:txBody>
      </p:sp>
      <p:sp>
        <p:nvSpPr>
          <p:cNvPr id="5" name="Footer Placeholder 4">
            <a:extLst>
              <a:ext uri="{FF2B5EF4-FFF2-40B4-BE49-F238E27FC236}">
                <a16:creationId xmlns:a16="http://schemas.microsoft.com/office/drawing/2014/main" id="{E4F6C281-F3EB-4689-82AE-7DF691AEEC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F9F5B2-7E66-4A6D-B7E7-BDCF7CB8964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descr="master_bluesidebar.eps">
            <a:extLst>
              <a:ext uri="{FF2B5EF4-FFF2-40B4-BE49-F238E27FC236}">
                <a16:creationId xmlns:a16="http://schemas.microsoft.com/office/drawing/2014/main" id="{C67F982E-175C-854E-AE44-6563B60266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8" name="直線接點 7">
            <a:extLst>
              <a:ext uri="{FF2B5EF4-FFF2-40B4-BE49-F238E27FC236}">
                <a16:creationId xmlns:a16="http://schemas.microsoft.com/office/drawing/2014/main" id="{370945F8-FA5E-BD4C-B85E-079CF68BD320}"/>
              </a:ext>
            </a:extLst>
          </p:cNvPr>
          <p:cNvCxnSpPr>
            <a:cxnSpLocks/>
          </p:cNvCxnSpPr>
          <p:nvPr userDrawn="1"/>
        </p:nvCxnSpPr>
        <p:spPr>
          <a:xfrm>
            <a:off x="838200" y="1237457"/>
            <a:ext cx="105156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741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70B6B-A3DD-445F-B3AD-713250EF5A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F6F9CC-3B71-43C8-9C61-1625ECC20D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6DE658-772C-4C1A-9320-5ADBBF245744}"/>
              </a:ext>
            </a:extLst>
          </p:cNvPr>
          <p:cNvSpPr>
            <a:spLocks noGrp="1"/>
          </p:cNvSpPr>
          <p:nvPr>
            <p:ph type="dt" sz="half" idx="10"/>
          </p:nvPr>
        </p:nvSpPr>
        <p:spPr/>
        <p:txBody>
          <a:bodyPr/>
          <a:lstStyle/>
          <a:p>
            <a:fld id="{9DCA369C-CB3F-4260-86E8-FD3F54C73225}" type="datetimeFigureOut">
              <a:rPr lang="en-US" smtClean="0"/>
              <a:t>9/28/22</a:t>
            </a:fld>
            <a:endParaRPr lang="en-US"/>
          </a:p>
        </p:txBody>
      </p:sp>
      <p:sp>
        <p:nvSpPr>
          <p:cNvPr id="5" name="Footer Placeholder 4">
            <a:extLst>
              <a:ext uri="{FF2B5EF4-FFF2-40B4-BE49-F238E27FC236}">
                <a16:creationId xmlns:a16="http://schemas.microsoft.com/office/drawing/2014/main" id="{5D7087A3-385C-4E4C-BE8D-86A29799B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A6E31D-5A28-412B-A42B-151E38583A3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2949913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80881-F277-4A4F-99FC-BB81FC79E6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4FE642-6C27-43DA-8F2A-AA0DE0379D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4E5B62-6FF7-4867-8A4B-DA2245A457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D40964-CEB0-41E0-938F-45F795FB067A}"/>
              </a:ext>
            </a:extLst>
          </p:cNvPr>
          <p:cNvSpPr>
            <a:spLocks noGrp="1"/>
          </p:cNvSpPr>
          <p:nvPr>
            <p:ph type="dt" sz="half" idx="10"/>
          </p:nvPr>
        </p:nvSpPr>
        <p:spPr/>
        <p:txBody>
          <a:bodyPr/>
          <a:lstStyle/>
          <a:p>
            <a:fld id="{9DCA369C-CB3F-4260-86E8-FD3F54C73225}" type="datetimeFigureOut">
              <a:rPr lang="en-US" smtClean="0"/>
              <a:t>9/28/22</a:t>
            </a:fld>
            <a:endParaRPr lang="en-US"/>
          </a:p>
        </p:txBody>
      </p:sp>
      <p:sp>
        <p:nvSpPr>
          <p:cNvPr id="6" name="Footer Placeholder 5">
            <a:extLst>
              <a:ext uri="{FF2B5EF4-FFF2-40B4-BE49-F238E27FC236}">
                <a16:creationId xmlns:a16="http://schemas.microsoft.com/office/drawing/2014/main" id="{8C8AE6C7-DC66-45B7-8C47-539EE759D7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4C33A2-1CB9-4FA0-A57F-A2C6B21FF96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976655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4FA06-9A5E-4F69-BB47-F6F782F22D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07E60-BF84-4F02-B48F-E472526464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E77017-E975-4C86-A998-CBE8BA8D6D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7E6722-AA3A-4DA3-8B7E-7E14613639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BACFAF-81EB-4E48-A140-B998C5B26A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466816-E31F-4CFF-9425-5A2DF34DBCD0}"/>
              </a:ext>
            </a:extLst>
          </p:cNvPr>
          <p:cNvSpPr>
            <a:spLocks noGrp="1"/>
          </p:cNvSpPr>
          <p:nvPr>
            <p:ph type="dt" sz="half" idx="10"/>
          </p:nvPr>
        </p:nvSpPr>
        <p:spPr/>
        <p:txBody>
          <a:bodyPr/>
          <a:lstStyle/>
          <a:p>
            <a:fld id="{9DCA369C-CB3F-4260-86E8-FD3F54C73225}" type="datetimeFigureOut">
              <a:rPr lang="en-US" smtClean="0"/>
              <a:t>9/28/22</a:t>
            </a:fld>
            <a:endParaRPr lang="en-US"/>
          </a:p>
        </p:txBody>
      </p:sp>
      <p:sp>
        <p:nvSpPr>
          <p:cNvPr id="8" name="Footer Placeholder 7">
            <a:extLst>
              <a:ext uri="{FF2B5EF4-FFF2-40B4-BE49-F238E27FC236}">
                <a16:creationId xmlns:a16="http://schemas.microsoft.com/office/drawing/2014/main" id="{17F569C1-09A8-44CF-BF37-8438D2483E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C1EEC0-A903-44CA-A137-A025A64C7D86}"/>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689864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41E3D-53FE-4E14-911B-1FD1767F39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DB257E-1EF7-47FA-AFDF-02522B412165}"/>
              </a:ext>
            </a:extLst>
          </p:cNvPr>
          <p:cNvSpPr>
            <a:spLocks noGrp="1"/>
          </p:cNvSpPr>
          <p:nvPr>
            <p:ph type="dt" sz="half" idx="10"/>
          </p:nvPr>
        </p:nvSpPr>
        <p:spPr/>
        <p:txBody>
          <a:bodyPr/>
          <a:lstStyle/>
          <a:p>
            <a:fld id="{9DCA369C-CB3F-4260-86E8-FD3F54C73225}" type="datetimeFigureOut">
              <a:rPr lang="en-US" smtClean="0"/>
              <a:t>9/28/22</a:t>
            </a:fld>
            <a:endParaRPr lang="en-US"/>
          </a:p>
        </p:txBody>
      </p:sp>
      <p:sp>
        <p:nvSpPr>
          <p:cNvPr id="4" name="Footer Placeholder 3">
            <a:extLst>
              <a:ext uri="{FF2B5EF4-FFF2-40B4-BE49-F238E27FC236}">
                <a16:creationId xmlns:a16="http://schemas.microsoft.com/office/drawing/2014/main" id="{025EC39A-33A7-44F0-BB90-58D79BE132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8F787F-858B-48DE-B005-40B2D6685F77}"/>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544022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413D3A-3C17-493D-9D6B-38590483B900}"/>
              </a:ext>
            </a:extLst>
          </p:cNvPr>
          <p:cNvSpPr>
            <a:spLocks noGrp="1"/>
          </p:cNvSpPr>
          <p:nvPr>
            <p:ph type="dt" sz="half" idx="10"/>
          </p:nvPr>
        </p:nvSpPr>
        <p:spPr/>
        <p:txBody>
          <a:bodyPr/>
          <a:lstStyle/>
          <a:p>
            <a:fld id="{9DCA369C-CB3F-4260-86E8-FD3F54C73225}" type="datetimeFigureOut">
              <a:rPr lang="en-US" smtClean="0"/>
              <a:t>9/28/22</a:t>
            </a:fld>
            <a:endParaRPr lang="en-US"/>
          </a:p>
        </p:txBody>
      </p:sp>
      <p:sp>
        <p:nvSpPr>
          <p:cNvPr id="3" name="Footer Placeholder 2">
            <a:extLst>
              <a:ext uri="{FF2B5EF4-FFF2-40B4-BE49-F238E27FC236}">
                <a16:creationId xmlns:a16="http://schemas.microsoft.com/office/drawing/2014/main" id="{69CEC6B2-EFEF-4325-9347-421330B6A3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44B540-2BFA-4DB0-B445-01FA7785F49A}"/>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726626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AEF9B-1E8A-4145-BD80-65C32FCD71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E91F1F-DE67-4D48-AAEF-F072616658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779707-49DB-4FFA-9EE0-7D506E0DE3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74BF2-494E-47DC-9EA2-57BD686D979D}"/>
              </a:ext>
            </a:extLst>
          </p:cNvPr>
          <p:cNvSpPr>
            <a:spLocks noGrp="1"/>
          </p:cNvSpPr>
          <p:nvPr>
            <p:ph type="dt" sz="half" idx="10"/>
          </p:nvPr>
        </p:nvSpPr>
        <p:spPr/>
        <p:txBody>
          <a:bodyPr/>
          <a:lstStyle/>
          <a:p>
            <a:fld id="{9DCA369C-CB3F-4260-86E8-FD3F54C73225}" type="datetimeFigureOut">
              <a:rPr lang="en-US" smtClean="0"/>
              <a:t>9/28/22</a:t>
            </a:fld>
            <a:endParaRPr lang="en-US"/>
          </a:p>
        </p:txBody>
      </p:sp>
      <p:sp>
        <p:nvSpPr>
          <p:cNvPr id="6" name="Footer Placeholder 5">
            <a:extLst>
              <a:ext uri="{FF2B5EF4-FFF2-40B4-BE49-F238E27FC236}">
                <a16:creationId xmlns:a16="http://schemas.microsoft.com/office/drawing/2014/main" id="{570D2759-2D89-447E-A96D-AC14817941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9E77C4-09CB-42A0-B7FF-689DF11765F1}"/>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47064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A3526-62C5-4413-BA99-66C2973444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791C0C-975F-4D26-9315-CBAF7FEF7E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505C5D-FAAB-4342-BB7F-4A04A914F0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9552DD-2F27-47AC-951B-A6EA84CD9163}"/>
              </a:ext>
            </a:extLst>
          </p:cNvPr>
          <p:cNvSpPr>
            <a:spLocks noGrp="1"/>
          </p:cNvSpPr>
          <p:nvPr>
            <p:ph type="dt" sz="half" idx="10"/>
          </p:nvPr>
        </p:nvSpPr>
        <p:spPr/>
        <p:txBody>
          <a:bodyPr/>
          <a:lstStyle/>
          <a:p>
            <a:fld id="{9DCA369C-CB3F-4260-86E8-FD3F54C73225}" type="datetimeFigureOut">
              <a:rPr lang="en-US" smtClean="0"/>
              <a:t>9/28/22</a:t>
            </a:fld>
            <a:endParaRPr lang="en-US"/>
          </a:p>
        </p:txBody>
      </p:sp>
      <p:sp>
        <p:nvSpPr>
          <p:cNvPr id="6" name="Footer Placeholder 5">
            <a:extLst>
              <a:ext uri="{FF2B5EF4-FFF2-40B4-BE49-F238E27FC236}">
                <a16:creationId xmlns:a16="http://schemas.microsoft.com/office/drawing/2014/main" id="{CADEDCFE-FA9C-4188-AAC4-FBBCA9C608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0AD5D0-9FF2-4617-A44F-64927DDBF20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78190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0C16CA-149A-4554-A7AC-6378DFDBA310}"/>
              </a:ext>
            </a:extLst>
          </p:cNvPr>
          <p:cNvSpPr>
            <a:spLocks noGrp="1"/>
          </p:cNvSpPr>
          <p:nvPr>
            <p:ph type="title"/>
          </p:nvPr>
        </p:nvSpPr>
        <p:spPr>
          <a:xfrm>
            <a:off x="838200" y="288925"/>
            <a:ext cx="10515600" cy="10064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6CD363A-813E-4BB3-889B-1C499FDAA54E}"/>
              </a:ext>
            </a:extLst>
          </p:cNvPr>
          <p:cNvSpPr>
            <a:spLocks noGrp="1"/>
          </p:cNvSpPr>
          <p:nvPr>
            <p:ph type="body" idx="1"/>
          </p:nvPr>
        </p:nvSpPr>
        <p:spPr>
          <a:xfrm>
            <a:off x="838200" y="1400179"/>
            <a:ext cx="10515600" cy="4776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EBF87A-DE19-4D5C-9AE2-525B279B13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CA369C-CB3F-4260-86E8-FD3F54C73225}" type="datetimeFigureOut">
              <a:rPr lang="en-US" smtClean="0"/>
              <a:t>9/28/22</a:t>
            </a:fld>
            <a:endParaRPr lang="en-US"/>
          </a:p>
        </p:txBody>
      </p:sp>
      <p:sp>
        <p:nvSpPr>
          <p:cNvPr id="5" name="Footer Placeholder 4">
            <a:extLst>
              <a:ext uri="{FF2B5EF4-FFF2-40B4-BE49-F238E27FC236}">
                <a16:creationId xmlns:a16="http://schemas.microsoft.com/office/drawing/2014/main" id="{D6780B64-0FEF-47A9-B912-97DDB82F3F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5C032B-1D13-4647-9C70-987EDB3CB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4A56C3-0575-495C-8ADB-1C1A5EF7C4B0}" type="slidenum">
              <a:rPr lang="en-US" smtClean="0"/>
              <a:t>‹#›</a:t>
            </a:fld>
            <a:endParaRPr lang="en-US"/>
          </a:p>
        </p:txBody>
      </p:sp>
    </p:spTree>
    <p:extLst>
      <p:ext uri="{BB962C8B-B14F-4D97-AF65-F5344CB8AC3E}">
        <p14:creationId xmlns:p14="http://schemas.microsoft.com/office/powerpoint/2010/main" val="1967376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026E-7F51-6F43-8EE2-36F321A34631}"/>
              </a:ext>
            </a:extLst>
          </p:cNvPr>
          <p:cNvSpPr>
            <a:spLocks noGrp="1"/>
          </p:cNvSpPr>
          <p:nvPr>
            <p:ph type="ctrTitle"/>
          </p:nvPr>
        </p:nvSpPr>
        <p:spPr>
          <a:xfrm>
            <a:off x="923925" y="608013"/>
            <a:ext cx="10401300" cy="1264330"/>
          </a:xfrm>
        </p:spPr>
        <p:txBody>
          <a:bodyPr>
            <a:noAutofit/>
          </a:bodyPr>
          <a:lstStyle/>
          <a:p>
            <a:r>
              <a:rPr lang="en-US" sz="4000" b="1" dirty="0">
                <a:latin typeface="Arial" panose="020B0604020202020204" pitchFamily="34" charset="0"/>
                <a:cs typeface="Arial" panose="020B0604020202020204" pitchFamily="34" charset="0"/>
              </a:rPr>
              <a:t>Lecture 10: Floorplan – II </a:t>
            </a:r>
          </a:p>
        </p:txBody>
      </p:sp>
      <p:sp>
        <p:nvSpPr>
          <p:cNvPr id="3" name="Subtitle 2">
            <a:extLst>
              <a:ext uri="{FF2B5EF4-FFF2-40B4-BE49-F238E27FC236}">
                <a16:creationId xmlns:a16="http://schemas.microsoft.com/office/drawing/2014/main" id="{C3189274-9BB6-0B4C-9E6B-40385AF91C7F}"/>
              </a:ext>
            </a:extLst>
          </p:cNvPr>
          <p:cNvSpPr>
            <a:spLocks noGrp="1"/>
          </p:cNvSpPr>
          <p:nvPr>
            <p:ph type="subTitle" idx="1"/>
          </p:nvPr>
        </p:nvSpPr>
        <p:spPr>
          <a:xfrm>
            <a:off x="1524000" y="2720873"/>
            <a:ext cx="9144000" cy="1655762"/>
          </a:xfrm>
        </p:spPr>
        <p:txBody>
          <a:bodyPr>
            <a:normAutofit/>
          </a:bodyPr>
          <a:lstStyle/>
          <a:p>
            <a:r>
              <a:rPr lang="en-US" sz="2600" dirty="0"/>
              <a:t>Tsung-Wei (TW) Huang </a:t>
            </a:r>
          </a:p>
          <a:p>
            <a:r>
              <a:rPr lang="en-US" sz="2600" dirty="0"/>
              <a:t>Department of Electrical and Computer Engineering</a:t>
            </a:r>
          </a:p>
          <a:p>
            <a:r>
              <a:rPr lang="en-US" sz="2600" dirty="0"/>
              <a:t>University of Utah, Salt Lake City, UT</a:t>
            </a:r>
          </a:p>
        </p:txBody>
      </p:sp>
    </p:spTree>
    <p:extLst>
      <p:ext uri="{BB962C8B-B14F-4D97-AF65-F5344CB8AC3E}">
        <p14:creationId xmlns:p14="http://schemas.microsoft.com/office/powerpoint/2010/main" val="58391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80A6E-A0CE-2DA1-97CE-4A0AE41D7398}"/>
              </a:ext>
            </a:extLst>
          </p:cNvPr>
          <p:cNvSpPr>
            <a:spLocks noGrp="1"/>
          </p:cNvSpPr>
          <p:nvPr>
            <p:ph type="title"/>
          </p:nvPr>
        </p:nvSpPr>
        <p:spPr/>
        <p:txBody>
          <a:bodyPr/>
          <a:lstStyle/>
          <a:p>
            <a:r>
              <a:rPr lang="en-US" dirty="0"/>
              <a:t>Positive Sequence Construction</a:t>
            </a:r>
          </a:p>
        </p:txBody>
      </p:sp>
      <p:sp>
        <p:nvSpPr>
          <p:cNvPr id="3" name="Content Placeholder 2">
            <a:extLst>
              <a:ext uri="{FF2B5EF4-FFF2-40B4-BE49-F238E27FC236}">
                <a16:creationId xmlns:a16="http://schemas.microsoft.com/office/drawing/2014/main" id="{59C63C98-4E00-D5FF-5627-DFB66DBA7C12}"/>
              </a:ext>
            </a:extLst>
          </p:cNvPr>
          <p:cNvSpPr>
            <a:spLocks noGrp="1"/>
          </p:cNvSpPr>
          <p:nvPr>
            <p:ph idx="1"/>
          </p:nvPr>
        </p:nvSpPr>
        <p:spPr/>
        <p:txBody>
          <a:bodyPr/>
          <a:lstStyle/>
          <a:p>
            <a:r>
              <a:rPr lang="en-US" dirty="0"/>
              <a:t>Positive </a:t>
            </a:r>
            <a:r>
              <a:rPr lang="en-US" dirty="0" err="1"/>
              <a:t>stepline</a:t>
            </a:r>
            <a:r>
              <a:rPr lang="en-US" dirty="0"/>
              <a:t> sequence: </a:t>
            </a:r>
            <a:r>
              <a:rPr lang="en-US" dirty="0" err="1"/>
              <a:t>ec</a:t>
            </a:r>
            <a:endParaRPr lang="en-US" dirty="0"/>
          </a:p>
        </p:txBody>
      </p:sp>
      <p:sp>
        <p:nvSpPr>
          <p:cNvPr id="4" name="Rectangle 6">
            <a:extLst>
              <a:ext uri="{FF2B5EF4-FFF2-40B4-BE49-F238E27FC236}">
                <a16:creationId xmlns:a16="http://schemas.microsoft.com/office/drawing/2014/main" id="{D62FCDE1-5C58-8DE1-0C5F-94BFEF3FDA94}"/>
              </a:ext>
            </a:extLst>
          </p:cNvPr>
          <p:cNvSpPr>
            <a:spLocks noChangeAspect="1" noChangeArrowheads="1"/>
          </p:cNvSpPr>
          <p:nvPr/>
        </p:nvSpPr>
        <p:spPr bwMode="auto">
          <a:xfrm rot="5400000">
            <a:off x="4418972" y="2565177"/>
            <a:ext cx="1095780" cy="113430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e</a:t>
            </a:r>
            <a:endParaRPr lang="zh-TW" altLang="en-US" sz="2400" dirty="0">
              <a:solidFill>
                <a:schemeClr val="tx2"/>
              </a:solidFill>
              <a:latin typeface="Arial" charset="0"/>
              <a:ea typeface="新細明體" charset="0"/>
              <a:cs typeface="新細明體" charset="0"/>
            </a:endParaRPr>
          </a:p>
        </p:txBody>
      </p:sp>
      <p:sp>
        <p:nvSpPr>
          <p:cNvPr id="5" name="Rectangle 7">
            <a:extLst>
              <a:ext uri="{FF2B5EF4-FFF2-40B4-BE49-F238E27FC236}">
                <a16:creationId xmlns:a16="http://schemas.microsoft.com/office/drawing/2014/main" id="{6C3E50DC-E7D9-8C58-EB6C-0A429AA915FA}"/>
              </a:ext>
            </a:extLst>
          </p:cNvPr>
          <p:cNvSpPr>
            <a:spLocks noChangeAspect="1" noChangeArrowheads="1"/>
          </p:cNvSpPr>
          <p:nvPr/>
        </p:nvSpPr>
        <p:spPr bwMode="auto">
          <a:xfrm>
            <a:off x="5834331" y="2931942"/>
            <a:ext cx="756202" cy="1266111"/>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a</a:t>
            </a:r>
          </a:p>
        </p:txBody>
      </p:sp>
      <p:sp>
        <p:nvSpPr>
          <p:cNvPr id="6" name="Rectangle 8">
            <a:extLst>
              <a:ext uri="{FF2B5EF4-FFF2-40B4-BE49-F238E27FC236}">
                <a16:creationId xmlns:a16="http://schemas.microsoft.com/office/drawing/2014/main" id="{EAFF2E17-D347-76F6-63CD-53D9FE515812}"/>
              </a:ext>
            </a:extLst>
          </p:cNvPr>
          <p:cNvSpPr>
            <a:spLocks noChangeAspect="1" noChangeArrowheads="1"/>
          </p:cNvSpPr>
          <p:nvPr/>
        </p:nvSpPr>
        <p:spPr bwMode="auto">
          <a:xfrm rot="5400000">
            <a:off x="4975823" y="4374061"/>
            <a:ext cx="608765" cy="158681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f</a:t>
            </a:r>
          </a:p>
        </p:txBody>
      </p:sp>
      <p:sp>
        <p:nvSpPr>
          <p:cNvPr id="7" name="Rectangle 9">
            <a:extLst>
              <a:ext uri="{FF2B5EF4-FFF2-40B4-BE49-F238E27FC236}">
                <a16:creationId xmlns:a16="http://schemas.microsoft.com/office/drawing/2014/main" id="{E7BAA338-7DF8-54B0-AB7E-2849D108CCAA}"/>
              </a:ext>
            </a:extLst>
          </p:cNvPr>
          <p:cNvSpPr>
            <a:spLocks noChangeAspect="1" noChangeArrowheads="1"/>
          </p:cNvSpPr>
          <p:nvPr/>
        </p:nvSpPr>
        <p:spPr bwMode="auto">
          <a:xfrm>
            <a:off x="7131032" y="2800088"/>
            <a:ext cx="756202" cy="1804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d</a:t>
            </a:r>
          </a:p>
        </p:txBody>
      </p:sp>
      <p:sp>
        <p:nvSpPr>
          <p:cNvPr id="8" name="Rectangle 11">
            <a:extLst>
              <a:ext uri="{FF2B5EF4-FFF2-40B4-BE49-F238E27FC236}">
                <a16:creationId xmlns:a16="http://schemas.microsoft.com/office/drawing/2014/main" id="{08F5D5B3-D51E-F1F0-BF0D-DC86224382B0}"/>
              </a:ext>
            </a:extLst>
          </p:cNvPr>
          <p:cNvSpPr>
            <a:spLocks noChangeAspect="1" noChangeArrowheads="1"/>
          </p:cNvSpPr>
          <p:nvPr/>
        </p:nvSpPr>
        <p:spPr bwMode="auto">
          <a:xfrm>
            <a:off x="4651778" y="3900381"/>
            <a:ext cx="630167" cy="608765"/>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c</a:t>
            </a:r>
          </a:p>
        </p:txBody>
      </p:sp>
      <p:sp>
        <p:nvSpPr>
          <p:cNvPr id="9" name="Rectangle 12">
            <a:extLst>
              <a:ext uri="{FF2B5EF4-FFF2-40B4-BE49-F238E27FC236}">
                <a16:creationId xmlns:a16="http://schemas.microsoft.com/office/drawing/2014/main" id="{62E65282-1212-11C1-D3CB-89A4156A63F7}"/>
              </a:ext>
            </a:extLst>
          </p:cNvPr>
          <p:cNvSpPr>
            <a:spLocks noChangeAspect="1" noChangeArrowheads="1"/>
          </p:cNvSpPr>
          <p:nvPr/>
        </p:nvSpPr>
        <p:spPr bwMode="auto">
          <a:xfrm>
            <a:off x="6506624" y="4839303"/>
            <a:ext cx="1008270" cy="852273"/>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b</a:t>
            </a:r>
          </a:p>
        </p:txBody>
      </p:sp>
      <p:sp>
        <p:nvSpPr>
          <p:cNvPr id="10" name="Freeform 9">
            <a:extLst>
              <a:ext uri="{FF2B5EF4-FFF2-40B4-BE49-F238E27FC236}">
                <a16:creationId xmlns:a16="http://schemas.microsoft.com/office/drawing/2014/main" id="{93004EE9-0DAA-B0C2-6941-2D1858A8AAD2}"/>
              </a:ext>
            </a:extLst>
          </p:cNvPr>
          <p:cNvSpPr/>
          <p:nvPr/>
        </p:nvSpPr>
        <p:spPr>
          <a:xfrm>
            <a:off x="4386326" y="2310232"/>
            <a:ext cx="3646716" cy="1349829"/>
          </a:xfrm>
          <a:custGeom>
            <a:avLst/>
            <a:gdLst>
              <a:gd name="connsiteX0" fmla="*/ 0 w 3526971"/>
              <a:gd name="connsiteY0" fmla="*/ 1349829 h 1349829"/>
              <a:gd name="connsiteX1" fmla="*/ 1143000 w 3526971"/>
              <a:gd name="connsiteY1" fmla="*/ 272143 h 1349829"/>
              <a:gd name="connsiteX2" fmla="*/ 1143000 w 3526971"/>
              <a:gd name="connsiteY2" fmla="*/ 0 h 1349829"/>
              <a:gd name="connsiteX3" fmla="*/ 3526971 w 3526971"/>
              <a:gd name="connsiteY3" fmla="*/ 0 h 1349829"/>
            </a:gdLst>
            <a:ahLst/>
            <a:cxnLst>
              <a:cxn ang="0">
                <a:pos x="connsiteX0" y="connsiteY0"/>
              </a:cxn>
              <a:cxn ang="0">
                <a:pos x="connsiteX1" y="connsiteY1"/>
              </a:cxn>
              <a:cxn ang="0">
                <a:pos x="connsiteX2" y="connsiteY2"/>
              </a:cxn>
              <a:cxn ang="0">
                <a:pos x="connsiteX3" y="connsiteY3"/>
              </a:cxn>
            </a:cxnLst>
            <a:rect l="l" t="t" r="r" b="b"/>
            <a:pathLst>
              <a:path w="3526971" h="1349829">
                <a:moveTo>
                  <a:pt x="0" y="1349829"/>
                </a:moveTo>
                <a:lnTo>
                  <a:pt x="1143000" y="272143"/>
                </a:lnTo>
                <a:lnTo>
                  <a:pt x="1143000" y="0"/>
                </a:lnTo>
                <a:lnTo>
                  <a:pt x="3526971"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1" name="Freeform 10">
            <a:extLst>
              <a:ext uri="{FF2B5EF4-FFF2-40B4-BE49-F238E27FC236}">
                <a16:creationId xmlns:a16="http://schemas.microsoft.com/office/drawing/2014/main" id="{077463A3-9F49-A1A3-F936-DA14A5F56A31}"/>
              </a:ext>
            </a:extLst>
          </p:cNvPr>
          <p:cNvSpPr/>
          <p:nvPr/>
        </p:nvSpPr>
        <p:spPr>
          <a:xfrm>
            <a:off x="3874698" y="3649175"/>
            <a:ext cx="522514" cy="2144486"/>
          </a:xfrm>
          <a:custGeom>
            <a:avLst/>
            <a:gdLst>
              <a:gd name="connsiteX0" fmla="*/ 522514 w 522514"/>
              <a:gd name="connsiteY0" fmla="*/ 0 h 2144486"/>
              <a:gd name="connsiteX1" fmla="*/ 522514 w 522514"/>
              <a:gd name="connsiteY1" fmla="*/ 337457 h 2144486"/>
              <a:gd name="connsiteX2" fmla="*/ 0 w 522514"/>
              <a:gd name="connsiteY2" fmla="*/ 337457 h 2144486"/>
              <a:gd name="connsiteX3" fmla="*/ 0 w 522514"/>
              <a:gd name="connsiteY3" fmla="*/ 2144486 h 2144486"/>
            </a:gdLst>
            <a:ahLst/>
            <a:cxnLst>
              <a:cxn ang="0">
                <a:pos x="connsiteX0" y="connsiteY0"/>
              </a:cxn>
              <a:cxn ang="0">
                <a:pos x="connsiteX1" y="connsiteY1"/>
              </a:cxn>
              <a:cxn ang="0">
                <a:pos x="connsiteX2" y="connsiteY2"/>
              </a:cxn>
              <a:cxn ang="0">
                <a:pos x="connsiteX3" y="connsiteY3"/>
              </a:cxn>
            </a:cxnLst>
            <a:rect l="l" t="t" r="r" b="b"/>
            <a:pathLst>
              <a:path w="522514" h="2144486">
                <a:moveTo>
                  <a:pt x="522514" y="0"/>
                </a:moveTo>
                <a:lnTo>
                  <a:pt x="522514" y="337457"/>
                </a:lnTo>
                <a:lnTo>
                  <a:pt x="0" y="337457"/>
                </a:lnTo>
                <a:lnTo>
                  <a:pt x="0" y="2144486"/>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2" name="Freeform 11">
            <a:extLst>
              <a:ext uri="{FF2B5EF4-FFF2-40B4-BE49-F238E27FC236}">
                <a16:creationId xmlns:a16="http://schemas.microsoft.com/office/drawing/2014/main" id="{D87DE1E7-CC6A-0B5A-F155-EC1482447E4D}"/>
              </a:ext>
            </a:extLst>
          </p:cNvPr>
          <p:cNvSpPr/>
          <p:nvPr/>
        </p:nvSpPr>
        <p:spPr>
          <a:xfrm>
            <a:off x="3983554" y="2451746"/>
            <a:ext cx="4082145" cy="3331029"/>
          </a:xfrm>
          <a:custGeom>
            <a:avLst/>
            <a:gdLst>
              <a:gd name="connsiteX0" fmla="*/ 0 w 3973286"/>
              <a:gd name="connsiteY0" fmla="*/ 3331029 h 3331029"/>
              <a:gd name="connsiteX1" fmla="*/ 0 w 3973286"/>
              <a:gd name="connsiteY1" fmla="*/ 2035629 h 3331029"/>
              <a:gd name="connsiteX2" fmla="*/ 664029 w 3973286"/>
              <a:gd name="connsiteY2" fmla="*/ 2035629 h 3331029"/>
              <a:gd name="connsiteX3" fmla="*/ 1317171 w 3973286"/>
              <a:gd name="connsiteY3" fmla="*/ 1458686 h 3331029"/>
              <a:gd name="connsiteX4" fmla="*/ 1654629 w 3973286"/>
              <a:gd name="connsiteY4" fmla="*/ 1458686 h 3331029"/>
              <a:gd name="connsiteX5" fmla="*/ 1654629 w 3973286"/>
              <a:gd name="connsiteY5" fmla="*/ 0 h 3331029"/>
              <a:gd name="connsiteX6" fmla="*/ 1861457 w 3973286"/>
              <a:gd name="connsiteY6" fmla="*/ 0 h 3331029"/>
              <a:gd name="connsiteX7" fmla="*/ 3973286 w 3973286"/>
              <a:gd name="connsiteY7" fmla="*/ 0 h 333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286" h="3331029">
                <a:moveTo>
                  <a:pt x="0" y="3331029"/>
                </a:moveTo>
                <a:lnTo>
                  <a:pt x="0" y="2035629"/>
                </a:lnTo>
                <a:lnTo>
                  <a:pt x="664029" y="2035629"/>
                </a:lnTo>
                <a:lnTo>
                  <a:pt x="1317171" y="1458686"/>
                </a:lnTo>
                <a:lnTo>
                  <a:pt x="1654629" y="1458686"/>
                </a:lnTo>
                <a:lnTo>
                  <a:pt x="1654629" y="0"/>
                </a:lnTo>
                <a:lnTo>
                  <a:pt x="1861457" y="0"/>
                </a:lnTo>
                <a:lnTo>
                  <a:pt x="3973286"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5356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80A6E-A0CE-2DA1-97CE-4A0AE41D7398}"/>
              </a:ext>
            </a:extLst>
          </p:cNvPr>
          <p:cNvSpPr>
            <a:spLocks noGrp="1"/>
          </p:cNvSpPr>
          <p:nvPr>
            <p:ph type="title"/>
          </p:nvPr>
        </p:nvSpPr>
        <p:spPr/>
        <p:txBody>
          <a:bodyPr/>
          <a:lstStyle/>
          <a:p>
            <a:r>
              <a:rPr lang="en-US" dirty="0"/>
              <a:t>Positive Sequence Construction</a:t>
            </a:r>
          </a:p>
        </p:txBody>
      </p:sp>
      <p:sp>
        <p:nvSpPr>
          <p:cNvPr id="3" name="Content Placeholder 2">
            <a:extLst>
              <a:ext uri="{FF2B5EF4-FFF2-40B4-BE49-F238E27FC236}">
                <a16:creationId xmlns:a16="http://schemas.microsoft.com/office/drawing/2014/main" id="{59C63C98-4E00-D5FF-5627-DFB66DBA7C12}"/>
              </a:ext>
            </a:extLst>
          </p:cNvPr>
          <p:cNvSpPr>
            <a:spLocks noGrp="1"/>
          </p:cNvSpPr>
          <p:nvPr>
            <p:ph idx="1"/>
          </p:nvPr>
        </p:nvSpPr>
        <p:spPr/>
        <p:txBody>
          <a:bodyPr/>
          <a:lstStyle/>
          <a:p>
            <a:r>
              <a:rPr lang="en-US" dirty="0"/>
              <a:t>Positive </a:t>
            </a:r>
            <a:r>
              <a:rPr lang="en-US" dirty="0" err="1"/>
              <a:t>stepline</a:t>
            </a:r>
            <a:r>
              <a:rPr lang="en-US" dirty="0"/>
              <a:t> sequence: </a:t>
            </a:r>
            <a:r>
              <a:rPr lang="en-US" dirty="0" err="1"/>
              <a:t>eca</a:t>
            </a:r>
            <a:endParaRPr lang="en-US" dirty="0"/>
          </a:p>
        </p:txBody>
      </p:sp>
      <p:sp>
        <p:nvSpPr>
          <p:cNvPr id="4" name="Rectangle 6">
            <a:extLst>
              <a:ext uri="{FF2B5EF4-FFF2-40B4-BE49-F238E27FC236}">
                <a16:creationId xmlns:a16="http://schemas.microsoft.com/office/drawing/2014/main" id="{D62FCDE1-5C58-8DE1-0C5F-94BFEF3FDA94}"/>
              </a:ext>
            </a:extLst>
          </p:cNvPr>
          <p:cNvSpPr>
            <a:spLocks noChangeAspect="1" noChangeArrowheads="1"/>
          </p:cNvSpPr>
          <p:nvPr/>
        </p:nvSpPr>
        <p:spPr bwMode="auto">
          <a:xfrm rot="5400000">
            <a:off x="4418972" y="2565177"/>
            <a:ext cx="1095780" cy="113430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e</a:t>
            </a:r>
            <a:endParaRPr lang="zh-TW" altLang="en-US" sz="2400" dirty="0">
              <a:solidFill>
                <a:schemeClr val="tx2"/>
              </a:solidFill>
              <a:latin typeface="Arial" charset="0"/>
              <a:ea typeface="新細明體" charset="0"/>
              <a:cs typeface="新細明體" charset="0"/>
            </a:endParaRPr>
          </a:p>
        </p:txBody>
      </p:sp>
      <p:sp>
        <p:nvSpPr>
          <p:cNvPr id="5" name="Rectangle 7">
            <a:extLst>
              <a:ext uri="{FF2B5EF4-FFF2-40B4-BE49-F238E27FC236}">
                <a16:creationId xmlns:a16="http://schemas.microsoft.com/office/drawing/2014/main" id="{6C3E50DC-E7D9-8C58-EB6C-0A429AA915FA}"/>
              </a:ext>
            </a:extLst>
          </p:cNvPr>
          <p:cNvSpPr>
            <a:spLocks noChangeAspect="1" noChangeArrowheads="1"/>
          </p:cNvSpPr>
          <p:nvPr/>
        </p:nvSpPr>
        <p:spPr bwMode="auto">
          <a:xfrm>
            <a:off x="5834331" y="2931942"/>
            <a:ext cx="756202" cy="1266111"/>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a</a:t>
            </a:r>
          </a:p>
        </p:txBody>
      </p:sp>
      <p:sp>
        <p:nvSpPr>
          <p:cNvPr id="6" name="Rectangle 8">
            <a:extLst>
              <a:ext uri="{FF2B5EF4-FFF2-40B4-BE49-F238E27FC236}">
                <a16:creationId xmlns:a16="http://schemas.microsoft.com/office/drawing/2014/main" id="{EAFF2E17-D347-76F6-63CD-53D9FE515812}"/>
              </a:ext>
            </a:extLst>
          </p:cNvPr>
          <p:cNvSpPr>
            <a:spLocks noChangeAspect="1" noChangeArrowheads="1"/>
          </p:cNvSpPr>
          <p:nvPr/>
        </p:nvSpPr>
        <p:spPr bwMode="auto">
          <a:xfrm rot="5400000">
            <a:off x="4975823" y="4374061"/>
            <a:ext cx="608765" cy="158681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f</a:t>
            </a:r>
          </a:p>
        </p:txBody>
      </p:sp>
      <p:sp>
        <p:nvSpPr>
          <p:cNvPr id="7" name="Rectangle 9">
            <a:extLst>
              <a:ext uri="{FF2B5EF4-FFF2-40B4-BE49-F238E27FC236}">
                <a16:creationId xmlns:a16="http://schemas.microsoft.com/office/drawing/2014/main" id="{E7BAA338-7DF8-54B0-AB7E-2849D108CCAA}"/>
              </a:ext>
            </a:extLst>
          </p:cNvPr>
          <p:cNvSpPr>
            <a:spLocks noChangeAspect="1" noChangeArrowheads="1"/>
          </p:cNvSpPr>
          <p:nvPr/>
        </p:nvSpPr>
        <p:spPr bwMode="auto">
          <a:xfrm>
            <a:off x="7131032" y="2800088"/>
            <a:ext cx="756202" cy="1804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d</a:t>
            </a:r>
          </a:p>
        </p:txBody>
      </p:sp>
      <p:sp>
        <p:nvSpPr>
          <p:cNvPr id="8" name="Rectangle 11">
            <a:extLst>
              <a:ext uri="{FF2B5EF4-FFF2-40B4-BE49-F238E27FC236}">
                <a16:creationId xmlns:a16="http://schemas.microsoft.com/office/drawing/2014/main" id="{08F5D5B3-D51E-F1F0-BF0D-DC86224382B0}"/>
              </a:ext>
            </a:extLst>
          </p:cNvPr>
          <p:cNvSpPr>
            <a:spLocks noChangeAspect="1" noChangeArrowheads="1"/>
          </p:cNvSpPr>
          <p:nvPr/>
        </p:nvSpPr>
        <p:spPr bwMode="auto">
          <a:xfrm>
            <a:off x="4651778" y="3900381"/>
            <a:ext cx="630167" cy="608765"/>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c</a:t>
            </a:r>
          </a:p>
        </p:txBody>
      </p:sp>
      <p:sp>
        <p:nvSpPr>
          <p:cNvPr id="9" name="Rectangle 12">
            <a:extLst>
              <a:ext uri="{FF2B5EF4-FFF2-40B4-BE49-F238E27FC236}">
                <a16:creationId xmlns:a16="http://schemas.microsoft.com/office/drawing/2014/main" id="{62E65282-1212-11C1-D3CB-89A4156A63F7}"/>
              </a:ext>
            </a:extLst>
          </p:cNvPr>
          <p:cNvSpPr>
            <a:spLocks noChangeAspect="1" noChangeArrowheads="1"/>
          </p:cNvSpPr>
          <p:nvPr/>
        </p:nvSpPr>
        <p:spPr bwMode="auto">
          <a:xfrm>
            <a:off x="6506624" y="4839303"/>
            <a:ext cx="1008270" cy="852273"/>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b</a:t>
            </a:r>
          </a:p>
        </p:txBody>
      </p:sp>
      <p:sp>
        <p:nvSpPr>
          <p:cNvPr id="10" name="Freeform 9">
            <a:extLst>
              <a:ext uri="{FF2B5EF4-FFF2-40B4-BE49-F238E27FC236}">
                <a16:creationId xmlns:a16="http://schemas.microsoft.com/office/drawing/2014/main" id="{93004EE9-0DAA-B0C2-6941-2D1858A8AAD2}"/>
              </a:ext>
            </a:extLst>
          </p:cNvPr>
          <p:cNvSpPr/>
          <p:nvPr/>
        </p:nvSpPr>
        <p:spPr>
          <a:xfrm>
            <a:off x="4386326" y="2310232"/>
            <a:ext cx="3646716" cy="1349829"/>
          </a:xfrm>
          <a:custGeom>
            <a:avLst/>
            <a:gdLst>
              <a:gd name="connsiteX0" fmla="*/ 0 w 3526971"/>
              <a:gd name="connsiteY0" fmla="*/ 1349829 h 1349829"/>
              <a:gd name="connsiteX1" fmla="*/ 1143000 w 3526971"/>
              <a:gd name="connsiteY1" fmla="*/ 272143 h 1349829"/>
              <a:gd name="connsiteX2" fmla="*/ 1143000 w 3526971"/>
              <a:gd name="connsiteY2" fmla="*/ 0 h 1349829"/>
              <a:gd name="connsiteX3" fmla="*/ 3526971 w 3526971"/>
              <a:gd name="connsiteY3" fmla="*/ 0 h 1349829"/>
            </a:gdLst>
            <a:ahLst/>
            <a:cxnLst>
              <a:cxn ang="0">
                <a:pos x="connsiteX0" y="connsiteY0"/>
              </a:cxn>
              <a:cxn ang="0">
                <a:pos x="connsiteX1" y="connsiteY1"/>
              </a:cxn>
              <a:cxn ang="0">
                <a:pos x="connsiteX2" y="connsiteY2"/>
              </a:cxn>
              <a:cxn ang="0">
                <a:pos x="connsiteX3" y="connsiteY3"/>
              </a:cxn>
            </a:cxnLst>
            <a:rect l="l" t="t" r="r" b="b"/>
            <a:pathLst>
              <a:path w="3526971" h="1349829">
                <a:moveTo>
                  <a:pt x="0" y="1349829"/>
                </a:moveTo>
                <a:lnTo>
                  <a:pt x="1143000" y="272143"/>
                </a:lnTo>
                <a:lnTo>
                  <a:pt x="1143000" y="0"/>
                </a:lnTo>
                <a:lnTo>
                  <a:pt x="3526971"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1" name="Freeform 10">
            <a:extLst>
              <a:ext uri="{FF2B5EF4-FFF2-40B4-BE49-F238E27FC236}">
                <a16:creationId xmlns:a16="http://schemas.microsoft.com/office/drawing/2014/main" id="{077463A3-9F49-A1A3-F936-DA14A5F56A31}"/>
              </a:ext>
            </a:extLst>
          </p:cNvPr>
          <p:cNvSpPr/>
          <p:nvPr/>
        </p:nvSpPr>
        <p:spPr>
          <a:xfrm>
            <a:off x="3874698" y="3649175"/>
            <a:ext cx="522514" cy="2144486"/>
          </a:xfrm>
          <a:custGeom>
            <a:avLst/>
            <a:gdLst>
              <a:gd name="connsiteX0" fmla="*/ 522514 w 522514"/>
              <a:gd name="connsiteY0" fmla="*/ 0 h 2144486"/>
              <a:gd name="connsiteX1" fmla="*/ 522514 w 522514"/>
              <a:gd name="connsiteY1" fmla="*/ 337457 h 2144486"/>
              <a:gd name="connsiteX2" fmla="*/ 0 w 522514"/>
              <a:gd name="connsiteY2" fmla="*/ 337457 h 2144486"/>
              <a:gd name="connsiteX3" fmla="*/ 0 w 522514"/>
              <a:gd name="connsiteY3" fmla="*/ 2144486 h 2144486"/>
            </a:gdLst>
            <a:ahLst/>
            <a:cxnLst>
              <a:cxn ang="0">
                <a:pos x="connsiteX0" y="connsiteY0"/>
              </a:cxn>
              <a:cxn ang="0">
                <a:pos x="connsiteX1" y="connsiteY1"/>
              </a:cxn>
              <a:cxn ang="0">
                <a:pos x="connsiteX2" y="connsiteY2"/>
              </a:cxn>
              <a:cxn ang="0">
                <a:pos x="connsiteX3" y="connsiteY3"/>
              </a:cxn>
            </a:cxnLst>
            <a:rect l="l" t="t" r="r" b="b"/>
            <a:pathLst>
              <a:path w="522514" h="2144486">
                <a:moveTo>
                  <a:pt x="522514" y="0"/>
                </a:moveTo>
                <a:lnTo>
                  <a:pt x="522514" y="337457"/>
                </a:lnTo>
                <a:lnTo>
                  <a:pt x="0" y="337457"/>
                </a:lnTo>
                <a:lnTo>
                  <a:pt x="0" y="2144486"/>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2" name="Freeform 11">
            <a:extLst>
              <a:ext uri="{FF2B5EF4-FFF2-40B4-BE49-F238E27FC236}">
                <a16:creationId xmlns:a16="http://schemas.microsoft.com/office/drawing/2014/main" id="{D87DE1E7-CC6A-0B5A-F155-EC1482447E4D}"/>
              </a:ext>
            </a:extLst>
          </p:cNvPr>
          <p:cNvSpPr/>
          <p:nvPr/>
        </p:nvSpPr>
        <p:spPr>
          <a:xfrm>
            <a:off x="3983554" y="2451746"/>
            <a:ext cx="4082145" cy="3331029"/>
          </a:xfrm>
          <a:custGeom>
            <a:avLst/>
            <a:gdLst>
              <a:gd name="connsiteX0" fmla="*/ 0 w 3973286"/>
              <a:gd name="connsiteY0" fmla="*/ 3331029 h 3331029"/>
              <a:gd name="connsiteX1" fmla="*/ 0 w 3973286"/>
              <a:gd name="connsiteY1" fmla="*/ 2035629 h 3331029"/>
              <a:gd name="connsiteX2" fmla="*/ 664029 w 3973286"/>
              <a:gd name="connsiteY2" fmla="*/ 2035629 h 3331029"/>
              <a:gd name="connsiteX3" fmla="*/ 1317171 w 3973286"/>
              <a:gd name="connsiteY3" fmla="*/ 1458686 h 3331029"/>
              <a:gd name="connsiteX4" fmla="*/ 1654629 w 3973286"/>
              <a:gd name="connsiteY4" fmla="*/ 1458686 h 3331029"/>
              <a:gd name="connsiteX5" fmla="*/ 1654629 w 3973286"/>
              <a:gd name="connsiteY5" fmla="*/ 0 h 3331029"/>
              <a:gd name="connsiteX6" fmla="*/ 1861457 w 3973286"/>
              <a:gd name="connsiteY6" fmla="*/ 0 h 3331029"/>
              <a:gd name="connsiteX7" fmla="*/ 3973286 w 3973286"/>
              <a:gd name="connsiteY7" fmla="*/ 0 h 333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286" h="3331029">
                <a:moveTo>
                  <a:pt x="0" y="3331029"/>
                </a:moveTo>
                <a:lnTo>
                  <a:pt x="0" y="2035629"/>
                </a:lnTo>
                <a:lnTo>
                  <a:pt x="664029" y="2035629"/>
                </a:lnTo>
                <a:lnTo>
                  <a:pt x="1317171" y="1458686"/>
                </a:lnTo>
                <a:lnTo>
                  <a:pt x="1654629" y="1458686"/>
                </a:lnTo>
                <a:lnTo>
                  <a:pt x="1654629" y="0"/>
                </a:lnTo>
                <a:lnTo>
                  <a:pt x="1861457" y="0"/>
                </a:lnTo>
                <a:lnTo>
                  <a:pt x="3973286"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4E6B16B9-72E0-0827-C622-3BEE40BBAC1B}"/>
              </a:ext>
            </a:extLst>
          </p:cNvPr>
          <p:cNvSpPr/>
          <p:nvPr/>
        </p:nvSpPr>
        <p:spPr>
          <a:xfrm>
            <a:off x="4092414" y="2538832"/>
            <a:ext cx="3962400" cy="3254829"/>
          </a:xfrm>
          <a:custGeom>
            <a:avLst/>
            <a:gdLst>
              <a:gd name="connsiteX0" fmla="*/ 0 w 3962400"/>
              <a:gd name="connsiteY0" fmla="*/ 3254829 h 3254829"/>
              <a:gd name="connsiteX1" fmla="*/ 0 w 3962400"/>
              <a:gd name="connsiteY1" fmla="*/ 2122714 h 3254829"/>
              <a:gd name="connsiteX2" fmla="*/ 1741714 w 3962400"/>
              <a:gd name="connsiteY2" fmla="*/ 2122714 h 3254829"/>
              <a:gd name="connsiteX3" fmla="*/ 1741714 w 3962400"/>
              <a:gd name="connsiteY3" fmla="*/ 1665514 h 3254829"/>
              <a:gd name="connsiteX4" fmla="*/ 2514600 w 3962400"/>
              <a:gd name="connsiteY4" fmla="*/ 381000 h 3254829"/>
              <a:gd name="connsiteX5" fmla="*/ 2514600 w 3962400"/>
              <a:gd name="connsiteY5" fmla="*/ 0 h 3254829"/>
              <a:gd name="connsiteX6" fmla="*/ 3962400 w 3962400"/>
              <a:gd name="connsiteY6" fmla="*/ 0 h 325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2400" h="3254829">
                <a:moveTo>
                  <a:pt x="0" y="3254829"/>
                </a:moveTo>
                <a:lnTo>
                  <a:pt x="0" y="2122714"/>
                </a:lnTo>
                <a:lnTo>
                  <a:pt x="1741714" y="2122714"/>
                </a:lnTo>
                <a:lnTo>
                  <a:pt x="1741714" y="1665514"/>
                </a:lnTo>
                <a:lnTo>
                  <a:pt x="2514600" y="381000"/>
                </a:lnTo>
                <a:lnTo>
                  <a:pt x="2514600" y="0"/>
                </a:lnTo>
                <a:lnTo>
                  <a:pt x="3962400"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4924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80A6E-A0CE-2DA1-97CE-4A0AE41D7398}"/>
              </a:ext>
            </a:extLst>
          </p:cNvPr>
          <p:cNvSpPr>
            <a:spLocks noGrp="1"/>
          </p:cNvSpPr>
          <p:nvPr>
            <p:ph type="title"/>
          </p:nvPr>
        </p:nvSpPr>
        <p:spPr/>
        <p:txBody>
          <a:bodyPr/>
          <a:lstStyle/>
          <a:p>
            <a:r>
              <a:rPr lang="en-US" dirty="0"/>
              <a:t>Positive Sequence Construction</a:t>
            </a:r>
          </a:p>
        </p:txBody>
      </p:sp>
      <p:sp>
        <p:nvSpPr>
          <p:cNvPr id="3" name="Content Placeholder 2">
            <a:extLst>
              <a:ext uri="{FF2B5EF4-FFF2-40B4-BE49-F238E27FC236}">
                <a16:creationId xmlns:a16="http://schemas.microsoft.com/office/drawing/2014/main" id="{59C63C98-4E00-D5FF-5627-DFB66DBA7C12}"/>
              </a:ext>
            </a:extLst>
          </p:cNvPr>
          <p:cNvSpPr>
            <a:spLocks noGrp="1"/>
          </p:cNvSpPr>
          <p:nvPr>
            <p:ph idx="1"/>
          </p:nvPr>
        </p:nvSpPr>
        <p:spPr/>
        <p:txBody>
          <a:bodyPr/>
          <a:lstStyle/>
          <a:p>
            <a:r>
              <a:rPr lang="en-US" dirty="0"/>
              <a:t>Positive </a:t>
            </a:r>
            <a:r>
              <a:rPr lang="en-US" dirty="0" err="1"/>
              <a:t>stepline</a:t>
            </a:r>
            <a:r>
              <a:rPr lang="en-US" dirty="0"/>
              <a:t> sequence: </a:t>
            </a:r>
            <a:r>
              <a:rPr lang="en-US" dirty="0" err="1"/>
              <a:t>ecaf</a:t>
            </a:r>
            <a:endParaRPr lang="en-US" dirty="0"/>
          </a:p>
        </p:txBody>
      </p:sp>
      <p:sp>
        <p:nvSpPr>
          <p:cNvPr id="4" name="Rectangle 6">
            <a:extLst>
              <a:ext uri="{FF2B5EF4-FFF2-40B4-BE49-F238E27FC236}">
                <a16:creationId xmlns:a16="http://schemas.microsoft.com/office/drawing/2014/main" id="{D62FCDE1-5C58-8DE1-0C5F-94BFEF3FDA94}"/>
              </a:ext>
            </a:extLst>
          </p:cNvPr>
          <p:cNvSpPr>
            <a:spLocks noChangeAspect="1" noChangeArrowheads="1"/>
          </p:cNvSpPr>
          <p:nvPr/>
        </p:nvSpPr>
        <p:spPr bwMode="auto">
          <a:xfrm rot="5400000">
            <a:off x="4418972" y="2565177"/>
            <a:ext cx="1095780" cy="113430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e</a:t>
            </a:r>
            <a:endParaRPr lang="zh-TW" altLang="en-US" sz="2400" dirty="0">
              <a:solidFill>
                <a:schemeClr val="tx2"/>
              </a:solidFill>
              <a:latin typeface="Arial" charset="0"/>
              <a:ea typeface="新細明體" charset="0"/>
              <a:cs typeface="新細明體" charset="0"/>
            </a:endParaRPr>
          </a:p>
        </p:txBody>
      </p:sp>
      <p:sp>
        <p:nvSpPr>
          <p:cNvPr id="5" name="Rectangle 7">
            <a:extLst>
              <a:ext uri="{FF2B5EF4-FFF2-40B4-BE49-F238E27FC236}">
                <a16:creationId xmlns:a16="http://schemas.microsoft.com/office/drawing/2014/main" id="{6C3E50DC-E7D9-8C58-EB6C-0A429AA915FA}"/>
              </a:ext>
            </a:extLst>
          </p:cNvPr>
          <p:cNvSpPr>
            <a:spLocks noChangeAspect="1" noChangeArrowheads="1"/>
          </p:cNvSpPr>
          <p:nvPr/>
        </p:nvSpPr>
        <p:spPr bwMode="auto">
          <a:xfrm>
            <a:off x="5834331" y="2931942"/>
            <a:ext cx="756202" cy="1266111"/>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a</a:t>
            </a:r>
          </a:p>
        </p:txBody>
      </p:sp>
      <p:sp>
        <p:nvSpPr>
          <p:cNvPr id="6" name="Rectangle 8">
            <a:extLst>
              <a:ext uri="{FF2B5EF4-FFF2-40B4-BE49-F238E27FC236}">
                <a16:creationId xmlns:a16="http://schemas.microsoft.com/office/drawing/2014/main" id="{EAFF2E17-D347-76F6-63CD-53D9FE515812}"/>
              </a:ext>
            </a:extLst>
          </p:cNvPr>
          <p:cNvSpPr>
            <a:spLocks noChangeAspect="1" noChangeArrowheads="1"/>
          </p:cNvSpPr>
          <p:nvPr/>
        </p:nvSpPr>
        <p:spPr bwMode="auto">
          <a:xfrm rot="5400000">
            <a:off x="4975823" y="4374061"/>
            <a:ext cx="608765" cy="158681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f</a:t>
            </a:r>
          </a:p>
        </p:txBody>
      </p:sp>
      <p:sp>
        <p:nvSpPr>
          <p:cNvPr id="7" name="Rectangle 9">
            <a:extLst>
              <a:ext uri="{FF2B5EF4-FFF2-40B4-BE49-F238E27FC236}">
                <a16:creationId xmlns:a16="http://schemas.microsoft.com/office/drawing/2014/main" id="{E7BAA338-7DF8-54B0-AB7E-2849D108CCAA}"/>
              </a:ext>
            </a:extLst>
          </p:cNvPr>
          <p:cNvSpPr>
            <a:spLocks noChangeAspect="1" noChangeArrowheads="1"/>
          </p:cNvSpPr>
          <p:nvPr/>
        </p:nvSpPr>
        <p:spPr bwMode="auto">
          <a:xfrm>
            <a:off x="7131032" y="2800088"/>
            <a:ext cx="756202" cy="1804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d</a:t>
            </a:r>
          </a:p>
        </p:txBody>
      </p:sp>
      <p:sp>
        <p:nvSpPr>
          <p:cNvPr id="8" name="Rectangle 11">
            <a:extLst>
              <a:ext uri="{FF2B5EF4-FFF2-40B4-BE49-F238E27FC236}">
                <a16:creationId xmlns:a16="http://schemas.microsoft.com/office/drawing/2014/main" id="{08F5D5B3-D51E-F1F0-BF0D-DC86224382B0}"/>
              </a:ext>
            </a:extLst>
          </p:cNvPr>
          <p:cNvSpPr>
            <a:spLocks noChangeAspect="1" noChangeArrowheads="1"/>
          </p:cNvSpPr>
          <p:nvPr/>
        </p:nvSpPr>
        <p:spPr bwMode="auto">
          <a:xfrm>
            <a:off x="4651778" y="3900381"/>
            <a:ext cx="630167" cy="608765"/>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c</a:t>
            </a:r>
          </a:p>
        </p:txBody>
      </p:sp>
      <p:sp>
        <p:nvSpPr>
          <p:cNvPr id="9" name="Rectangle 12">
            <a:extLst>
              <a:ext uri="{FF2B5EF4-FFF2-40B4-BE49-F238E27FC236}">
                <a16:creationId xmlns:a16="http://schemas.microsoft.com/office/drawing/2014/main" id="{62E65282-1212-11C1-D3CB-89A4156A63F7}"/>
              </a:ext>
            </a:extLst>
          </p:cNvPr>
          <p:cNvSpPr>
            <a:spLocks noChangeAspect="1" noChangeArrowheads="1"/>
          </p:cNvSpPr>
          <p:nvPr/>
        </p:nvSpPr>
        <p:spPr bwMode="auto">
          <a:xfrm>
            <a:off x="6506624" y="4839303"/>
            <a:ext cx="1008270" cy="852273"/>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b</a:t>
            </a:r>
          </a:p>
        </p:txBody>
      </p:sp>
      <p:sp>
        <p:nvSpPr>
          <p:cNvPr id="10" name="Freeform 9">
            <a:extLst>
              <a:ext uri="{FF2B5EF4-FFF2-40B4-BE49-F238E27FC236}">
                <a16:creationId xmlns:a16="http://schemas.microsoft.com/office/drawing/2014/main" id="{93004EE9-0DAA-B0C2-6941-2D1858A8AAD2}"/>
              </a:ext>
            </a:extLst>
          </p:cNvPr>
          <p:cNvSpPr/>
          <p:nvPr/>
        </p:nvSpPr>
        <p:spPr>
          <a:xfrm>
            <a:off x="4386326" y="2310232"/>
            <a:ext cx="3646716" cy="1349829"/>
          </a:xfrm>
          <a:custGeom>
            <a:avLst/>
            <a:gdLst>
              <a:gd name="connsiteX0" fmla="*/ 0 w 3526971"/>
              <a:gd name="connsiteY0" fmla="*/ 1349829 h 1349829"/>
              <a:gd name="connsiteX1" fmla="*/ 1143000 w 3526971"/>
              <a:gd name="connsiteY1" fmla="*/ 272143 h 1349829"/>
              <a:gd name="connsiteX2" fmla="*/ 1143000 w 3526971"/>
              <a:gd name="connsiteY2" fmla="*/ 0 h 1349829"/>
              <a:gd name="connsiteX3" fmla="*/ 3526971 w 3526971"/>
              <a:gd name="connsiteY3" fmla="*/ 0 h 1349829"/>
            </a:gdLst>
            <a:ahLst/>
            <a:cxnLst>
              <a:cxn ang="0">
                <a:pos x="connsiteX0" y="connsiteY0"/>
              </a:cxn>
              <a:cxn ang="0">
                <a:pos x="connsiteX1" y="connsiteY1"/>
              </a:cxn>
              <a:cxn ang="0">
                <a:pos x="connsiteX2" y="connsiteY2"/>
              </a:cxn>
              <a:cxn ang="0">
                <a:pos x="connsiteX3" y="connsiteY3"/>
              </a:cxn>
            </a:cxnLst>
            <a:rect l="l" t="t" r="r" b="b"/>
            <a:pathLst>
              <a:path w="3526971" h="1349829">
                <a:moveTo>
                  <a:pt x="0" y="1349829"/>
                </a:moveTo>
                <a:lnTo>
                  <a:pt x="1143000" y="272143"/>
                </a:lnTo>
                <a:lnTo>
                  <a:pt x="1143000" y="0"/>
                </a:lnTo>
                <a:lnTo>
                  <a:pt x="3526971"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1" name="Freeform 10">
            <a:extLst>
              <a:ext uri="{FF2B5EF4-FFF2-40B4-BE49-F238E27FC236}">
                <a16:creationId xmlns:a16="http://schemas.microsoft.com/office/drawing/2014/main" id="{077463A3-9F49-A1A3-F936-DA14A5F56A31}"/>
              </a:ext>
            </a:extLst>
          </p:cNvPr>
          <p:cNvSpPr/>
          <p:nvPr/>
        </p:nvSpPr>
        <p:spPr>
          <a:xfrm>
            <a:off x="3874698" y="3649175"/>
            <a:ext cx="522514" cy="2144486"/>
          </a:xfrm>
          <a:custGeom>
            <a:avLst/>
            <a:gdLst>
              <a:gd name="connsiteX0" fmla="*/ 522514 w 522514"/>
              <a:gd name="connsiteY0" fmla="*/ 0 h 2144486"/>
              <a:gd name="connsiteX1" fmla="*/ 522514 w 522514"/>
              <a:gd name="connsiteY1" fmla="*/ 337457 h 2144486"/>
              <a:gd name="connsiteX2" fmla="*/ 0 w 522514"/>
              <a:gd name="connsiteY2" fmla="*/ 337457 h 2144486"/>
              <a:gd name="connsiteX3" fmla="*/ 0 w 522514"/>
              <a:gd name="connsiteY3" fmla="*/ 2144486 h 2144486"/>
            </a:gdLst>
            <a:ahLst/>
            <a:cxnLst>
              <a:cxn ang="0">
                <a:pos x="connsiteX0" y="connsiteY0"/>
              </a:cxn>
              <a:cxn ang="0">
                <a:pos x="connsiteX1" y="connsiteY1"/>
              </a:cxn>
              <a:cxn ang="0">
                <a:pos x="connsiteX2" y="connsiteY2"/>
              </a:cxn>
              <a:cxn ang="0">
                <a:pos x="connsiteX3" y="connsiteY3"/>
              </a:cxn>
            </a:cxnLst>
            <a:rect l="l" t="t" r="r" b="b"/>
            <a:pathLst>
              <a:path w="522514" h="2144486">
                <a:moveTo>
                  <a:pt x="522514" y="0"/>
                </a:moveTo>
                <a:lnTo>
                  <a:pt x="522514" y="337457"/>
                </a:lnTo>
                <a:lnTo>
                  <a:pt x="0" y="337457"/>
                </a:lnTo>
                <a:lnTo>
                  <a:pt x="0" y="2144486"/>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2" name="Freeform 11">
            <a:extLst>
              <a:ext uri="{FF2B5EF4-FFF2-40B4-BE49-F238E27FC236}">
                <a16:creationId xmlns:a16="http://schemas.microsoft.com/office/drawing/2014/main" id="{D87DE1E7-CC6A-0B5A-F155-EC1482447E4D}"/>
              </a:ext>
            </a:extLst>
          </p:cNvPr>
          <p:cNvSpPr/>
          <p:nvPr/>
        </p:nvSpPr>
        <p:spPr>
          <a:xfrm>
            <a:off x="3983554" y="2451746"/>
            <a:ext cx="4082145" cy="3331029"/>
          </a:xfrm>
          <a:custGeom>
            <a:avLst/>
            <a:gdLst>
              <a:gd name="connsiteX0" fmla="*/ 0 w 3973286"/>
              <a:gd name="connsiteY0" fmla="*/ 3331029 h 3331029"/>
              <a:gd name="connsiteX1" fmla="*/ 0 w 3973286"/>
              <a:gd name="connsiteY1" fmla="*/ 2035629 h 3331029"/>
              <a:gd name="connsiteX2" fmla="*/ 664029 w 3973286"/>
              <a:gd name="connsiteY2" fmla="*/ 2035629 h 3331029"/>
              <a:gd name="connsiteX3" fmla="*/ 1317171 w 3973286"/>
              <a:gd name="connsiteY3" fmla="*/ 1458686 h 3331029"/>
              <a:gd name="connsiteX4" fmla="*/ 1654629 w 3973286"/>
              <a:gd name="connsiteY4" fmla="*/ 1458686 h 3331029"/>
              <a:gd name="connsiteX5" fmla="*/ 1654629 w 3973286"/>
              <a:gd name="connsiteY5" fmla="*/ 0 h 3331029"/>
              <a:gd name="connsiteX6" fmla="*/ 1861457 w 3973286"/>
              <a:gd name="connsiteY6" fmla="*/ 0 h 3331029"/>
              <a:gd name="connsiteX7" fmla="*/ 3973286 w 3973286"/>
              <a:gd name="connsiteY7" fmla="*/ 0 h 333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286" h="3331029">
                <a:moveTo>
                  <a:pt x="0" y="3331029"/>
                </a:moveTo>
                <a:lnTo>
                  <a:pt x="0" y="2035629"/>
                </a:lnTo>
                <a:lnTo>
                  <a:pt x="664029" y="2035629"/>
                </a:lnTo>
                <a:lnTo>
                  <a:pt x="1317171" y="1458686"/>
                </a:lnTo>
                <a:lnTo>
                  <a:pt x="1654629" y="1458686"/>
                </a:lnTo>
                <a:lnTo>
                  <a:pt x="1654629" y="0"/>
                </a:lnTo>
                <a:lnTo>
                  <a:pt x="1861457" y="0"/>
                </a:lnTo>
                <a:lnTo>
                  <a:pt x="3973286"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0893353C-5315-15A2-756E-02A8D7223790}"/>
              </a:ext>
            </a:extLst>
          </p:cNvPr>
          <p:cNvSpPr/>
          <p:nvPr/>
        </p:nvSpPr>
        <p:spPr>
          <a:xfrm>
            <a:off x="4179500" y="2636804"/>
            <a:ext cx="3886200" cy="3233057"/>
          </a:xfrm>
          <a:custGeom>
            <a:avLst/>
            <a:gdLst>
              <a:gd name="connsiteX0" fmla="*/ 0 w 3886200"/>
              <a:gd name="connsiteY0" fmla="*/ 3233057 h 3233057"/>
              <a:gd name="connsiteX1" fmla="*/ 0 w 3886200"/>
              <a:gd name="connsiteY1" fmla="*/ 2797628 h 3233057"/>
              <a:gd name="connsiteX2" fmla="*/ 315686 w 3886200"/>
              <a:gd name="connsiteY2" fmla="*/ 2797628 h 3233057"/>
              <a:gd name="connsiteX3" fmla="*/ 1915886 w 3886200"/>
              <a:gd name="connsiteY3" fmla="*/ 2220685 h 3233057"/>
              <a:gd name="connsiteX4" fmla="*/ 1915886 w 3886200"/>
              <a:gd name="connsiteY4" fmla="*/ 1741714 h 3233057"/>
              <a:gd name="connsiteX5" fmla="*/ 2547257 w 3886200"/>
              <a:gd name="connsiteY5" fmla="*/ 1741714 h 3233057"/>
              <a:gd name="connsiteX6" fmla="*/ 2547257 w 3886200"/>
              <a:gd name="connsiteY6" fmla="*/ 0 h 3233057"/>
              <a:gd name="connsiteX7" fmla="*/ 2656114 w 3886200"/>
              <a:gd name="connsiteY7" fmla="*/ 0 h 3233057"/>
              <a:gd name="connsiteX8" fmla="*/ 3886200 w 3886200"/>
              <a:gd name="connsiteY8" fmla="*/ 0 h 323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0" h="3233057">
                <a:moveTo>
                  <a:pt x="0" y="3233057"/>
                </a:moveTo>
                <a:lnTo>
                  <a:pt x="0" y="2797628"/>
                </a:lnTo>
                <a:lnTo>
                  <a:pt x="315686" y="2797628"/>
                </a:lnTo>
                <a:lnTo>
                  <a:pt x="1915886" y="2220685"/>
                </a:lnTo>
                <a:lnTo>
                  <a:pt x="1915886" y="1741714"/>
                </a:lnTo>
                <a:lnTo>
                  <a:pt x="2547257" y="1741714"/>
                </a:lnTo>
                <a:lnTo>
                  <a:pt x="2547257" y="0"/>
                </a:lnTo>
                <a:lnTo>
                  <a:pt x="2656114" y="0"/>
                </a:lnTo>
                <a:lnTo>
                  <a:pt x="3886200"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4E6B16B9-72E0-0827-C622-3BEE40BBAC1B}"/>
              </a:ext>
            </a:extLst>
          </p:cNvPr>
          <p:cNvSpPr/>
          <p:nvPr/>
        </p:nvSpPr>
        <p:spPr>
          <a:xfrm>
            <a:off x="4092414" y="2538832"/>
            <a:ext cx="3962400" cy="3254829"/>
          </a:xfrm>
          <a:custGeom>
            <a:avLst/>
            <a:gdLst>
              <a:gd name="connsiteX0" fmla="*/ 0 w 3962400"/>
              <a:gd name="connsiteY0" fmla="*/ 3254829 h 3254829"/>
              <a:gd name="connsiteX1" fmla="*/ 0 w 3962400"/>
              <a:gd name="connsiteY1" fmla="*/ 2122714 h 3254829"/>
              <a:gd name="connsiteX2" fmla="*/ 1741714 w 3962400"/>
              <a:gd name="connsiteY2" fmla="*/ 2122714 h 3254829"/>
              <a:gd name="connsiteX3" fmla="*/ 1741714 w 3962400"/>
              <a:gd name="connsiteY3" fmla="*/ 1665514 h 3254829"/>
              <a:gd name="connsiteX4" fmla="*/ 2514600 w 3962400"/>
              <a:gd name="connsiteY4" fmla="*/ 381000 h 3254829"/>
              <a:gd name="connsiteX5" fmla="*/ 2514600 w 3962400"/>
              <a:gd name="connsiteY5" fmla="*/ 0 h 3254829"/>
              <a:gd name="connsiteX6" fmla="*/ 3962400 w 3962400"/>
              <a:gd name="connsiteY6" fmla="*/ 0 h 325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2400" h="3254829">
                <a:moveTo>
                  <a:pt x="0" y="3254829"/>
                </a:moveTo>
                <a:lnTo>
                  <a:pt x="0" y="2122714"/>
                </a:lnTo>
                <a:lnTo>
                  <a:pt x="1741714" y="2122714"/>
                </a:lnTo>
                <a:lnTo>
                  <a:pt x="1741714" y="1665514"/>
                </a:lnTo>
                <a:lnTo>
                  <a:pt x="2514600" y="381000"/>
                </a:lnTo>
                <a:lnTo>
                  <a:pt x="2514600" y="0"/>
                </a:lnTo>
                <a:lnTo>
                  <a:pt x="3962400"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8087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80A6E-A0CE-2DA1-97CE-4A0AE41D7398}"/>
              </a:ext>
            </a:extLst>
          </p:cNvPr>
          <p:cNvSpPr>
            <a:spLocks noGrp="1"/>
          </p:cNvSpPr>
          <p:nvPr>
            <p:ph type="title"/>
          </p:nvPr>
        </p:nvSpPr>
        <p:spPr/>
        <p:txBody>
          <a:bodyPr/>
          <a:lstStyle/>
          <a:p>
            <a:r>
              <a:rPr lang="en-US" dirty="0"/>
              <a:t>Positive Sequence Construction</a:t>
            </a:r>
          </a:p>
        </p:txBody>
      </p:sp>
      <p:sp>
        <p:nvSpPr>
          <p:cNvPr id="3" name="Content Placeholder 2">
            <a:extLst>
              <a:ext uri="{FF2B5EF4-FFF2-40B4-BE49-F238E27FC236}">
                <a16:creationId xmlns:a16="http://schemas.microsoft.com/office/drawing/2014/main" id="{59C63C98-4E00-D5FF-5627-DFB66DBA7C12}"/>
              </a:ext>
            </a:extLst>
          </p:cNvPr>
          <p:cNvSpPr>
            <a:spLocks noGrp="1"/>
          </p:cNvSpPr>
          <p:nvPr>
            <p:ph idx="1"/>
          </p:nvPr>
        </p:nvSpPr>
        <p:spPr/>
        <p:txBody>
          <a:bodyPr/>
          <a:lstStyle/>
          <a:p>
            <a:r>
              <a:rPr lang="en-US" dirty="0"/>
              <a:t>Positive </a:t>
            </a:r>
            <a:r>
              <a:rPr lang="en-US" dirty="0" err="1"/>
              <a:t>stepline</a:t>
            </a:r>
            <a:r>
              <a:rPr lang="en-US" dirty="0"/>
              <a:t> sequence: </a:t>
            </a:r>
            <a:r>
              <a:rPr lang="en-US" dirty="0" err="1"/>
              <a:t>ecafd</a:t>
            </a:r>
            <a:endParaRPr lang="en-US" dirty="0"/>
          </a:p>
        </p:txBody>
      </p:sp>
      <p:sp>
        <p:nvSpPr>
          <p:cNvPr id="4" name="Rectangle 6">
            <a:extLst>
              <a:ext uri="{FF2B5EF4-FFF2-40B4-BE49-F238E27FC236}">
                <a16:creationId xmlns:a16="http://schemas.microsoft.com/office/drawing/2014/main" id="{D62FCDE1-5C58-8DE1-0C5F-94BFEF3FDA94}"/>
              </a:ext>
            </a:extLst>
          </p:cNvPr>
          <p:cNvSpPr>
            <a:spLocks noChangeAspect="1" noChangeArrowheads="1"/>
          </p:cNvSpPr>
          <p:nvPr/>
        </p:nvSpPr>
        <p:spPr bwMode="auto">
          <a:xfrm rot="5400000">
            <a:off x="4418972" y="2565177"/>
            <a:ext cx="1095780" cy="113430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e</a:t>
            </a:r>
            <a:endParaRPr lang="zh-TW" altLang="en-US" sz="2400" dirty="0">
              <a:solidFill>
                <a:schemeClr val="tx2"/>
              </a:solidFill>
              <a:latin typeface="Arial" charset="0"/>
              <a:ea typeface="新細明體" charset="0"/>
              <a:cs typeface="新細明體" charset="0"/>
            </a:endParaRPr>
          </a:p>
        </p:txBody>
      </p:sp>
      <p:sp>
        <p:nvSpPr>
          <p:cNvPr id="5" name="Rectangle 7">
            <a:extLst>
              <a:ext uri="{FF2B5EF4-FFF2-40B4-BE49-F238E27FC236}">
                <a16:creationId xmlns:a16="http://schemas.microsoft.com/office/drawing/2014/main" id="{6C3E50DC-E7D9-8C58-EB6C-0A429AA915FA}"/>
              </a:ext>
            </a:extLst>
          </p:cNvPr>
          <p:cNvSpPr>
            <a:spLocks noChangeAspect="1" noChangeArrowheads="1"/>
          </p:cNvSpPr>
          <p:nvPr/>
        </p:nvSpPr>
        <p:spPr bwMode="auto">
          <a:xfrm>
            <a:off x="5834331" y="2931942"/>
            <a:ext cx="756202" cy="1266111"/>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a</a:t>
            </a:r>
          </a:p>
        </p:txBody>
      </p:sp>
      <p:sp>
        <p:nvSpPr>
          <p:cNvPr id="6" name="Rectangle 8">
            <a:extLst>
              <a:ext uri="{FF2B5EF4-FFF2-40B4-BE49-F238E27FC236}">
                <a16:creationId xmlns:a16="http://schemas.microsoft.com/office/drawing/2014/main" id="{EAFF2E17-D347-76F6-63CD-53D9FE515812}"/>
              </a:ext>
            </a:extLst>
          </p:cNvPr>
          <p:cNvSpPr>
            <a:spLocks noChangeAspect="1" noChangeArrowheads="1"/>
          </p:cNvSpPr>
          <p:nvPr/>
        </p:nvSpPr>
        <p:spPr bwMode="auto">
          <a:xfrm rot="5400000">
            <a:off x="4975823" y="4374061"/>
            <a:ext cx="608765" cy="158681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f</a:t>
            </a:r>
          </a:p>
        </p:txBody>
      </p:sp>
      <p:sp>
        <p:nvSpPr>
          <p:cNvPr id="7" name="Rectangle 9">
            <a:extLst>
              <a:ext uri="{FF2B5EF4-FFF2-40B4-BE49-F238E27FC236}">
                <a16:creationId xmlns:a16="http://schemas.microsoft.com/office/drawing/2014/main" id="{E7BAA338-7DF8-54B0-AB7E-2849D108CCAA}"/>
              </a:ext>
            </a:extLst>
          </p:cNvPr>
          <p:cNvSpPr>
            <a:spLocks noChangeAspect="1" noChangeArrowheads="1"/>
          </p:cNvSpPr>
          <p:nvPr/>
        </p:nvSpPr>
        <p:spPr bwMode="auto">
          <a:xfrm>
            <a:off x="7131032" y="2800088"/>
            <a:ext cx="756202" cy="1804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d</a:t>
            </a:r>
          </a:p>
        </p:txBody>
      </p:sp>
      <p:sp>
        <p:nvSpPr>
          <p:cNvPr id="8" name="Rectangle 11">
            <a:extLst>
              <a:ext uri="{FF2B5EF4-FFF2-40B4-BE49-F238E27FC236}">
                <a16:creationId xmlns:a16="http://schemas.microsoft.com/office/drawing/2014/main" id="{08F5D5B3-D51E-F1F0-BF0D-DC86224382B0}"/>
              </a:ext>
            </a:extLst>
          </p:cNvPr>
          <p:cNvSpPr>
            <a:spLocks noChangeAspect="1" noChangeArrowheads="1"/>
          </p:cNvSpPr>
          <p:nvPr/>
        </p:nvSpPr>
        <p:spPr bwMode="auto">
          <a:xfrm>
            <a:off x="4651778" y="3900381"/>
            <a:ext cx="630167" cy="608765"/>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c</a:t>
            </a:r>
          </a:p>
        </p:txBody>
      </p:sp>
      <p:sp>
        <p:nvSpPr>
          <p:cNvPr id="9" name="Rectangle 12">
            <a:extLst>
              <a:ext uri="{FF2B5EF4-FFF2-40B4-BE49-F238E27FC236}">
                <a16:creationId xmlns:a16="http://schemas.microsoft.com/office/drawing/2014/main" id="{62E65282-1212-11C1-D3CB-89A4156A63F7}"/>
              </a:ext>
            </a:extLst>
          </p:cNvPr>
          <p:cNvSpPr>
            <a:spLocks noChangeAspect="1" noChangeArrowheads="1"/>
          </p:cNvSpPr>
          <p:nvPr/>
        </p:nvSpPr>
        <p:spPr bwMode="auto">
          <a:xfrm>
            <a:off x="6506624" y="4839303"/>
            <a:ext cx="1008270" cy="852273"/>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b</a:t>
            </a:r>
          </a:p>
        </p:txBody>
      </p:sp>
      <p:sp>
        <p:nvSpPr>
          <p:cNvPr id="10" name="Freeform 9">
            <a:extLst>
              <a:ext uri="{FF2B5EF4-FFF2-40B4-BE49-F238E27FC236}">
                <a16:creationId xmlns:a16="http://schemas.microsoft.com/office/drawing/2014/main" id="{93004EE9-0DAA-B0C2-6941-2D1858A8AAD2}"/>
              </a:ext>
            </a:extLst>
          </p:cNvPr>
          <p:cNvSpPr/>
          <p:nvPr/>
        </p:nvSpPr>
        <p:spPr>
          <a:xfrm>
            <a:off x="4386326" y="2310232"/>
            <a:ext cx="3646716" cy="1349829"/>
          </a:xfrm>
          <a:custGeom>
            <a:avLst/>
            <a:gdLst>
              <a:gd name="connsiteX0" fmla="*/ 0 w 3526971"/>
              <a:gd name="connsiteY0" fmla="*/ 1349829 h 1349829"/>
              <a:gd name="connsiteX1" fmla="*/ 1143000 w 3526971"/>
              <a:gd name="connsiteY1" fmla="*/ 272143 h 1349829"/>
              <a:gd name="connsiteX2" fmla="*/ 1143000 w 3526971"/>
              <a:gd name="connsiteY2" fmla="*/ 0 h 1349829"/>
              <a:gd name="connsiteX3" fmla="*/ 3526971 w 3526971"/>
              <a:gd name="connsiteY3" fmla="*/ 0 h 1349829"/>
            </a:gdLst>
            <a:ahLst/>
            <a:cxnLst>
              <a:cxn ang="0">
                <a:pos x="connsiteX0" y="connsiteY0"/>
              </a:cxn>
              <a:cxn ang="0">
                <a:pos x="connsiteX1" y="connsiteY1"/>
              </a:cxn>
              <a:cxn ang="0">
                <a:pos x="connsiteX2" y="connsiteY2"/>
              </a:cxn>
              <a:cxn ang="0">
                <a:pos x="connsiteX3" y="connsiteY3"/>
              </a:cxn>
            </a:cxnLst>
            <a:rect l="l" t="t" r="r" b="b"/>
            <a:pathLst>
              <a:path w="3526971" h="1349829">
                <a:moveTo>
                  <a:pt x="0" y="1349829"/>
                </a:moveTo>
                <a:lnTo>
                  <a:pt x="1143000" y="272143"/>
                </a:lnTo>
                <a:lnTo>
                  <a:pt x="1143000" y="0"/>
                </a:lnTo>
                <a:lnTo>
                  <a:pt x="3526971"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1" name="Freeform 10">
            <a:extLst>
              <a:ext uri="{FF2B5EF4-FFF2-40B4-BE49-F238E27FC236}">
                <a16:creationId xmlns:a16="http://schemas.microsoft.com/office/drawing/2014/main" id="{077463A3-9F49-A1A3-F936-DA14A5F56A31}"/>
              </a:ext>
            </a:extLst>
          </p:cNvPr>
          <p:cNvSpPr/>
          <p:nvPr/>
        </p:nvSpPr>
        <p:spPr>
          <a:xfrm>
            <a:off x="3874698" y="3649175"/>
            <a:ext cx="522514" cy="2144486"/>
          </a:xfrm>
          <a:custGeom>
            <a:avLst/>
            <a:gdLst>
              <a:gd name="connsiteX0" fmla="*/ 522514 w 522514"/>
              <a:gd name="connsiteY0" fmla="*/ 0 h 2144486"/>
              <a:gd name="connsiteX1" fmla="*/ 522514 w 522514"/>
              <a:gd name="connsiteY1" fmla="*/ 337457 h 2144486"/>
              <a:gd name="connsiteX2" fmla="*/ 0 w 522514"/>
              <a:gd name="connsiteY2" fmla="*/ 337457 h 2144486"/>
              <a:gd name="connsiteX3" fmla="*/ 0 w 522514"/>
              <a:gd name="connsiteY3" fmla="*/ 2144486 h 2144486"/>
            </a:gdLst>
            <a:ahLst/>
            <a:cxnLst>
              <a:cxn ang="0">
                <a:pos x="connsiteX0" y="connsiteY0"/>
              </a:cxn>
              <a:cxn ang="0">
                <a:pos x="connsiteX1" y="connsiteY1"/>
              </a:cxn>
              <a:cxn ang="0">
                <a:pos x="connsiteX2" y="connsiteY2"/>
              </a:cxn>
              <a:cxn ang="0">
                <a:pos x="connsiteX3" y="connsiteY3"/>
              </a:cxn>
            </a:cxnLst>
            <a:rect l="l" t="t" r="r" b="b"/>
            <a:pathLst>
              <a:path w="522514" h="2144486">
                <a:moveTo>
                  <a:pt x="522514" y="0"/>
                </a:moveTo>
                <a:lnTo>
                  <a:pt x="522514" y="337457"/>
                </a:lnTo>
                <a:lnTo>
                  <a:pt x="0" y="337457"/>
                </a:lnTo>
                <a:lnTo>
                  <a:pt x="0" y="2144486"/>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2" name="Freeform 11">
            <a:extLst>
              <a:ext uri="{FF2B5EF4-FFF2-40B4-BE49-F238E27FC236}">
                <a16:creationId xmlns:a16="http://schemas.microsoft.com/office/drawing/2014/main" id="{D87DE1E7-CC6A-0B5A-F155-EC1482447E4D}"/>
              </a:ext>
            </a:extLst>
          </p:cNvPr>
          <p:cNvSpPr/>
          <p:nvPr/>
        </p:nvSpPr>
        <p:spPr>
          <a:xfrm>
            <a:off x="3983554" y="2451746"/>
            <a:ext cx="4082145" cy="3331029"/>
          </a:xfrm>
          <a:custGeom>
            <a:avLst/>
            <a:gdLst>
              <a:gd name="connsiteX0" fmla="*/ 0 w 3973286"/>
              <a:gd name="connsiteY0" fmla="*/ 3331029 h 3331029"/>
              <a:gd name="connsiteX1" fmla="*/ 0 w 3973286"/>
              <a:gd name="connsiteY1" fmla="*/ 2035629 h 3331029"/>
              <a:gd name="connsiteX2" fmla="*/ 664029 w 3973286"/>
              <a:gd name="connsiteY2" fmla="*/ 2035629 h 3331029"/>
              <a:gd name="connsiteX3" fmla="*/ 1317171 w 3973286"/>
              <a:gd name="connsiteY3" fmla="*/ 1458686 h 3331029"/>
              <a:gd name="connsiteX4" fmla="*/ 1654629 w 3973286"/>
              <a:gd name="connsiteY4" fmla="*/ 1458686 h 3331029"/>
              <a:gd name="connsiteX5" fmla="*/ 1654629 w 3973286"/>
              <a:gd name="connsiteY5" fmla="*/ 0 h 3331029"/>
              <a:gd name="connsiteX6" fmla="*/ 1861457 w 3973286"/>
              <a:gd name="connsiteY6" fmla="*/ 0 h 3331029"/>
              <a:gd name="connsiteX7" fmla="*/ 3973286 w 3973286"/>
              <a:gd name="connsiteY7" fmla="*/ 0 h 333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286" h="3331029">
                <a:moveTo>
                  <a:pt x="0" y="3331029"/>
                </a:moveTo>
                <a:lnTo>
                  <a:pt x="0" y="2035629"/>
                </a:lnTo>
                <a:lnTo>
                  <a:pt x="664029" y="2035629"/>
                </a:lnTo>
                <a:lnTo>
                  <a:pt x="1317171" y="1458686"/>
                </a:lnTo>
                <a:lnTo>
                  <a:pt x="1654629" y="1458686"/>
                </a:lnTo>
                <a:lnTo>
                  <a:pt x="1654629" y="0"/>
                </a:lnTo>
                <a:lnTo>
                  <a:pt x="1861457" y="0"/>
                </a:lnTo>
                <a:lnTo>
                  <a:pt x="3973286"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0893353C-5315-15A2-756E-02A8D7223790}"/>
              </a:ext>
            </a:extLst>
          </p:cNvPr>
          <p:cNvSpPr/>
          <p:nvPr/>
        </p:nvSpPr>
        <p:spPr>
          <a:xfrm>
            <a:off x="4179500" y="2636804"/>
            <a:ext cx="3886200" cy="3233057"/>
          </a:xfrm>
          <a:custGeom>
            <a:avLst/>
            <a:gdLst>
              <a:gd name="connsiteX0" fmla="*/ 0 w 3886200"/>
              <a:gd name="connsiteY0" fmla="*/ 3233057 h 3233057"/>
              <a:gd name="connsiteX1" fmla="*/ 0 w 3886200"/>
              <a:gd name="connsiteY1" fmla="*/ 2797628 h 3233057"/>
              <a:gd name="connsiteX2" fmla="*/ 315686 w 3886200"/>
              <a:gd name="connsiteY2" fmla="*/ 2797628 h 3233057"/>
              <a:gd name="connsiteX3" fmla="*/ 1915886 w 3886200"/>
              <a:gd name="connsiteY3" fmla="*/ 2220685 h 3233057"/>
              <a:gd name="connsiteX4" fmla="*/ 1915886 w 3886200"/>
              <a:gd name="connsiteY4" fmla="*/ 1741714 h 3233057"/>
              <a:gd name="connsiteX5" fmla="*/ 2547257 w 3886200"/>
              <a:gd name="connsiteY5" fmla="*/ 1741714 h 3233057"/>
              <a:gd name="connsiteX6" fmla="*/ 2547257 w 3886200"/>
              <a:gd name="connsiteY6" fmla="*/ 0 h 3233057"/>
              <a:gd name="connsiteX7" fmla="*/ 2656114 w 3886200"/>
              <a:gd name="connsiteY7" fmla="*/ 0 h 3233057"/>
              <a:gd name="connsiteX8" fmla="*/ 3886200 w 3886200"/>
              <a:gd name="connsiteY8" fmla="*/ 0 h 323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0" h="3233057">
                <a:moveTo>
                  <a:pt x="0" y="3233057"/>
                </a:moveTo>
                <a:lnTo>
                  <a:pt x="0" y="2797628"/>
                </a:lnTo>
                <a:lnTo>
                  <a:pt x="315686" y="2797628"/>
                </a:lnTo>
                <a:lnTo>
                  <a:pt x="1915886" y="2220685"/>
                </a:lnTo>
                <a:lnTo>
                  <a:pt x="1915886" y="1741714"/>
                </a:lnTo>
                <a:lnTo>
                  <a:pt x="2547257" y="1741714"/>
                </a:lnTo>
                <a:lnTo>
                  <a:pt x="2547257" y="0"/>
                </a:lnTo>
                <a:lnTo>
                  <a:pt x="2656114" y="0"/>
                </a:lnTo>
                <a:lnTo>
                  <a:pt x="3886200"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4E6B16B9-72E0-0827-C622-3BEE40BBAC1B}"/>
              </a:ext>
            </a:extLst>
          </p:cNvPr>
          <p:cNvSpPr/>
          <p:nvPr/>
        </p:nvSpPr>
        <p:spPr>
          <a:xfrm>
            <a:off x="4092414" y="2538832"/>
            <a:ext cx="3962400" cy="3254829"/>
          </a:xfrm>
          <a:custGeom>
            <a:avLst/>
            <a:gdLst>
              <a:gd name="connsiteX0" fmla="*/ 0 w 3962400"/>
              <a:gd name="connsiteY0" fmla="*/ 3254829 h 3254829"/>
              <a:gd name="connsiteX1" fmla="*/ 0 w 3962400"/>
              <a:gd name="connsiteY1" fmla="*/ 2122714 h 3254829"/>
              <a:gd name="connsiteX2" fmla="*/ 1741714 w 3962400"/>
              <a:gd name="connsiteY2" fmla="*/ 2122714 h 3254829"/>
              <a:gd name="connsiteX3" fmla="*/ 1741714 w 3962400"/>
              <a:gd name="connsiteY3" fmla="*/ 1665514 h 3254829"/>
              <a:gd name="connsiteX4" fmla="*/ 2514600 w 3962400"/>
              <a:gd name="connsiteY4" fmla="*/ 381000 h 3254829"/>
              <a:gd name="connsiteX5" fmla="*/ 2514600 w 3962400"/>
              <a:gd name="connsiteY5" fmla="*/ 0 h 3254829"/>
              <a:gd name="connsiteX6" fmla="*/ 3962400 w 3962400"/>
              <a:gd name="connsiteY6" fmla="*/ 0 h 325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2400" h="3254829">
                <a:moveTo>
                  <a:pt x="0" y="3254829"/>
                </a:moveTo>
                <a:lnTo>
                  <a:pt x="0" y="2122714"/>
                </a:lnTo>
                <a:lnTo>
                  <a:pt x="1741714" y="2122714"/>
                </a:lnTo>
                <a:lnTo>
                  <a:pt x="1741714" y="1665514"/>
                </a:lnTo>
                <a:lnTo>
                  <a:pt x="2514600" y="381000"/>
                </a:lnTo>
                <a:lnTo>
                  <a:pt x="2514600" y="0"/>
                </a:lnTo>
                <a:lnTo>
                  <a:pt x="3962400"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10B70BE5-D430-23F2-1319-DF922D6D3B45}"/>
              </a:ext>
            </a:extLst>
          </p:cNvPr>
          <p:cNvSpPr/>
          <p:nvPr/>
        </p:nvSpPr>
        <p:spPr>
          <a:xfrm>
            <a:off x="4331898" y="2821861"/>
            <a:ext cx="3766457" cy="3004457"/>
          </a:xfrm>
          <a:custGeom>
            <a:avLst/>
            <a:gdLst>
              <a:gd name="connsiteX0" fmla="*/ 0 w 3766457"/>
              <a:gd name="connsiteY0" fmla="*/ 3004457 h 3004457"/>
              <a:gd name="connsiteX1" fmla="*/ 0 w 3766457"/>
              <a:gd name="connsiteY1" fmla="*/ 2775857 h 3004457"/>
              <a:gd name="connsiteX2" fmla="*/ 1937657 w 3766457"/>
              <a:gd name="connsiteY2" fmla="*/ 2775857 h 3004457"/>
              <a:gd name="connsiteX3" fmla="*/ 1937657 w 3766457"/>
              <a:gd name="connsiteY3" fmla="*/ 1807028 h 3004457"/>
              <a:gd name="connsiteX4" fmla="*/ 2819400 w 3766457"/>
              <a:gd name="connsiteY4" fmla="*/ 1807028 h 3004457"/>
              <a:gd name="connsiteX5" fmla="*/ 3559628 w 3766457"/>
              <a:gd name="connsiteY5" fmla="*/ 0 h 3004457"/>
              <a:gd name="connsiteX6" fmla="*/ 3766457 w 3766457"/>
              <a:gd name="connsiteY6" fmla="*/ 0 h 300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66457" h="3004457">
                <a:moveTo>
                  <a:pt x="0" y="3004457"/>
                </a:moveTo>
                <a:lnTo>
                  <a:pt x="0" y="2775857"/>
                </a:lnTo>
                <a:lnTo>
                  <a:pt x="1937657" y="2775857"/>
                </a:lnTo>
                <a:lnTo>
                  <a:pt x="1937657" y="1807028"/>
                </a:lnTo>
                <a:lnTo>
                  <a:pt x="2819400" y="1807028"/>
                </a:lnTo>
                <a:lnTo>
                  <a:pt x="3559628" y="0"/>
                </a:lnTo>
                <a:lnTo>
                  <a:pt x="3766457"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9938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80A6E-A0CE-2DA1-97CE-4A0AE41D7398}"/>
              </a:ext>
            </a:extLst>
          </p:cNvPr>
          <p:cNvSpPr>
            <a:spLocks noGrp="1"/>
          </p:cNvSpPr>
          <p:nvPr>
            <p:ph type="title"/>
          </p:nvPr>
        </p:nvSpPr>
        <p:spPr/>
        <p:txBody>
          <a:bodyPr/>
          <a:lstStyle/>
          <a:p>
            <a:r>
              <a:rPr lang="en-US" dirty="0"/>
              <a:t>Positive Sequence Construction</a:t>
            </a:r>
          </a:p>
        </p:txBody>
      </p:sp>
      <p:sp>
        <p:nvSpPr>
          <p:cNvPr id="3" name="Content Placeholder 2">
            <a:extLst>
              <a:ext uri="{FF2B5EF4-FFF2-40B4-BE49-F238E27FC236}">
                <a16:creationId xmlns:a16="http://schemas.microsoft.com/office/drawing/2014/main" id="{59C63C98-4E00-D5FF-5627-DFB66DBA7C12}"/>
              </a:ext>
            </a:extLst>
          </p:cNvPr>
          <p:cNvSpPr>
            <a:spLocks noGrp="1"/>
          </p:cNvSpPr>
          <p:nvPr>
            <p:ph idx="1"/>
          </p:nvPr>
        </p:nvSpPr>
        <p:spPr/>
        <p:txBody>
          <a:bodyPr/>
          <a:lstStyle/>
          <a:p>
            <a:r>
              <a:rPr lang="en-US" dirty="0"/>
              <a:t>Positive </a:t>
            </a:r>
            <a:r>
              <a:rPr lang="en-US" dirty="0" err="1"/>
              <a:t>stepline</a:t>
            </a:r>
            <a:r>
              <a:rPr lang="en-US" dirty="0"/>
              <a:t> sequence: </a:t>
            </a:r>
            <a:r>
              <a:rPr lang="en-US" dirty="0" err="1"/>
              <a:t>ecafdb</a:t>
            </a:r>
            <a:endParaRPr lang="en-US" dirty="0"/>
          </a:p>
        </p:txBody>
      </p:sp>
      <p:sp>
        <p:nvSpPr>
          <p:cNvPr id="4" name="Rectangle 6">
            <a:extLst>
              <a:ext uri="{FF2B5EF4-FFF2-40B4-BE49-F238E27FC236}">
                <a16:creationId xmlns:a16="http://schemas.microsoft.com/office/drawing/2014/main" id="{D62FCDE1-5C58-8DE1-0C5F-94BFEF3FDA94}"/>
              </a:ext>
            </a:extLst>
          </p:cNvPr>
          <p:cNvSpPr>
            <a:spLocks noChangeAspect="1" noChangeArrowheads="1"/>
          </p:cNvSpPr>
          <p:nvPr/>
        </p:nvSpPr>
        <p:spPr bwMode="auto">
          <a:xfrm rot="5400000">
            <a:off x="4418972" y="2565177"/>
            <a:ext cx="1095780" cy="113430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e</a:t>
            </a:r>
            <a:endParaRPr lang="zh-TW" altLang="en-US" sz="2400" dirty="0">
              <a:solidFill>
                <a:schemeClr val="tx2"/>
              </a:solidFill>
              <a:latin typeface="Arial" charset="0"/>
              <a:ea typeface="新細明體" charset="0"/>
              <a:cs typeface="新細明體" charset="0"/>
            </a:endParaRPr>
          </a:p>
        </p:txBody>
      </p:sp>
      <p:sp>
        <p:nvSpPr>
          <p:cNvPr id="5" name="Rectangle 7">
            <a:extLst>
              <a:ext uri="{FF2B5EF4-FFF2-40B4-BE49-F238E27FC236}">
                <a16:creationId xmlns:a16="http://schemas.microsoft.com/office/drawing/2014/main" id="{6C3E50DC-E7D9-8C58-EB6C-0A429AA915FA}"/>
              </a:ext>
            </a:extLst>
          </p:cNvPr>
          <p:cNvSpPr>
            <a:spLocks noChangeAspect="1" noChangeArrowheads="1"/>
          </p:cNvSpPr>
          <p:nvPr/>
        </p:nvSpPr>
        <p:spPr bwMode="auto">
          <a:xfrm>
            <a:off x="5834331" y="2931942"/>
            <a:ext cx="756202" cy="1266111"/>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a</a:t>
            </a:r>
          </a:p>
        </p:txBody>
      </p:sp>
      <p:sp>
        <p:nvSpPr>
          <p:cNvPr id="6" name="Rectangle 8">
            <a:extLst>
              <a:ext uri="{FF2B5EF4-FFF2-40B4-BE49-F238E27FC236}">
                <a16:creationId xmlns:a16="http://schemas.microsoft.com/office/drawing/2014/main" id="{EAFF2E17-D347-76F6-63CD-53D9FE515812}"/>
              </a:ext>
            </a:extLst>
          </p:cNvPr>
          <p:cNvSpPr>
            <a:spLocks noChangeAspect="1" noChangeArrowheads="1"/>
          </p:cNvSpPr>
          <p:nvPr/>
        </p:nvSpPr>
        <p:spPr bwMode="auto">
          <a:xfrm rot="5400000">
            <a:off x="4975823" y="4374061"/>
            <a:ext cx="608765" cy="158681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f</a:t>
            </a:r>
          </a:p>
        </p:txBody>
      </p:sp>
      <p:sp>
        <p:nvSpPr>
          <p:cNvPr id="7" name="Rectangle 9">
            <a:extLst>
              <a:ext uri="{FF2B5EF4-FFF2-40B4-BE49-F238E27FC236}">
                <a16:creationId xmlns:a16="http://schemas.microsoft.com/office/drawing/2014/main" id="{E7BAA338-7DF8-54B0-AB7E-2849D108CCAA}"/>
              </a:ext>
            </a:extLst>
          </p:cNvPr>
          <p:cNvSpPr>
            <a:spLocks noChangeAspect="1" noChangeArrowheads="1"/>
          </p:cNvSpPr>
          <p:nvPr/>
        </p:nvSpPr>
        <p:spPr bwMode="auto">
          <a:xfrm>
            <a:off x="7131032" y="2800088"/>
            <a:ext cx="756202" cy="1804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d</a:t>
            </a:r>
          </a:p>
        </p:txBody>
      </p:sp>
      <p:sp>
        <p:nvSpPr>
          <p:cNvPr id="8" name="Rectangle 11">
            <a:extLst>
              <a:ext uri="{FF2B5EF4-FFF2-40B4-BE49-F238E27FC236}">
                <a16:creationId xmlns:a16="http://schemas.microsoft.com/office/drawing/2014/main" id="{08F5D5B3-D51E-F1F0-BF0D-DC86224382B0}"/>
              </a:ext>
            </a:extLst>
          </p:cNvPr>
          <p:cNvSpPr>
            <a:spLocks noChangeAspect="1" noChangeArrowheads="1"/>
          </p:cNvSpPr>
          <p:nvPr/>
        </p:nvSpPr>
        <p:spPr bwMode="auto">
          <a:xfrm>
            <a:off x="4651778" y="3900381"/>
            <a:ext cx="630167" cy="608765"/>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c</a:t>
            </a:r>
          </a:p>
        </p:txBody>
      </p:sp>
      <p:sp>
        <p:nvSpPr>
          <p:cNvPr id="9" name="Rectangle 12">
            <a:extLst>
              <a:ext uri="{FF2B5EF4-FFF2-40B4-BE49-F238E27FC236}">
                <a16:creationId xmlns:a16="http://schemas.microsoft.com/office/drawing/2014/main" id="{62E65282-1212-11C1-D3CB-89A4156A63F7}"/>
              </a:ext>
            </a:extLst>
          </p:cNvPr>
          <p:cNvSpPr>
            <a:spLocks noChangeAspect="1" noChangeArrowheads="1"/>
          </p:cNvSpPr>
          <p:nvPr/>
        </p:nvSpPr>
        <p:spPr bwMode="auto">
          <a:xfrm>
            <a:off x="6506624" y="4839303"/>
            <a:ext cx="1008270" cy="852273"/>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b</a:t>
            </a:r>
          </a:p>
        </p:txBody>
      </p:sp>
      <p:sp>
        <p:nvSpPr>
          <p:cNvPr id="10" name="Freeform 9">
            <a:extLst>
              <a:ext uri="{FF2B5EF4-FFF2-40B4-BE49-F238E27FC236}">
                <a16:creationId xmlns:a16="http://schemas.microsoft.com/office/drawing/2014/main" id="{93004EE9-0DAA-B0C2-6941-2D1858A8AAD2}"/>
              </a:ext>
            </a:extLst>
          </p:cNvPr>
          <p:cNvSpPr/>
          <p:nvPr/>
        </p:nvSpPr>
        <p:spPr>
          <a:xfrm>
            <a:off x="4386326" y="2310232"/>
            <a:ext cx="3646716" cy="1349829"/>
          </a:xfrm>
          <a:custGeom>
            <a:avLst/>
            <a:gdLst>
              <a:gd name="connsiteX0" fmla="*/ 0 w 3526971"/>
              <a:gd name="connsiteY0" fmla="*/ 1349829 h 1349829"/>
              <a:gd name="connsiteX1" fmla="*/ 1143000 w 3526971"/>
              <a:gd name="connsiteY1" fmla="*/ 272143 h 1349829"/>
              <a:gd name="connsiteX2" fmla="*/ 1143000 w 3526971"/>
              <a:gd name="connsiteY2" fmla="*/ 0 h 1349829"/>
              <a:gd name="connsiteX3" fmla="*/ 3526971 w 3526971"/>
              <a:gd name="connsiteY3" fmla="*/ 0 h 1349829"/>
            </a:gdLst>
            <a:ahLst/>
            <a:cxnLst>
              <a:cxn ang="0">
                <a:pos x="connsiteX0" y="connsiteY0"/>
              </a:cxn>
              <a:cxn ang="0">
                <a:pos x="connsiteX1" y="connsiteY1"/>
              </a:cxn>
              <a:cxn ang="0">
                <a:pos x="connsiteX2" y="connsiteY2"/>
              </a:cxn>
              <a:cxn ang="0">
                <a:pos x="connsiteX3" y="connsiteY3"/>
              </a:cxn>
            </a:cxnLst>
            <a:rect l="l" t="t" r="r" b="b"/>
            <a:pathLst>
              <a:path w="3526971" h="1349829">
                <a:moveTo>
                  <a:pt x="0" y="1349829"/>
                </a:moveTo>
                <a:lnTo>
                  <a:pt x="1143000" y="272143"/>
                </a:lnTo>
                <a:lnTo>
                  <a:pt x="1143000" y="0"/>
                </a:lnTo>
                <a:lnTo>
                  <a:pt x="3526971"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1" name="Freeform 10">
            <a:extLst>
              <a:ext uri="{FF2B5EF4-FFF2-40B4-BE49-F238E27FC236}">
                <a16:creationId xmlns:a16="http://schemas.microsoft.com/office/drawing/2014/main" id="{077463A3-9F49-A1A3-F936-DA14A5F56A31}"/>
              </a:ext>
            </a:extLst>
          </p:cNvPr>
          <p:cNvSpPr/>
          <p:nvPr/>
        </p:nvSpPr>
        <p:spPr>
          <a:xfrm>
            <a:off x="3874698" y="3649175"/>
            <a:ext cx="522514" cy="2144486"/>
          </a:xfrm>
          <a:custGeom>
            <a:avLst/>
            <a:gdLst>
              <a:gd name="connsiteX0" fmla="*/ 522514 w 522514"/>
              <a:gd name="connsiteY0" fmla="*/ 0 h 2144486"/>
              <a:gd name="connsiteX1" fmla="*/ 522514 w 522514"/>
              <a:gd name="connsiteY1" fmla="*/ 337457 h 2144486"/>
              <a:gd name="connsiteX2" fmla="*/ 0 w 522514"/>
              <a:gd name="connsiteY2" fmla="*/ 337457 h 2144486"/>
              <a:gd name="connsiteX3" fmla="*/ 0 w 522514"/>
              <a:gd name="connsiteY3" fmla="*/ 2144486 h 2144486"/>
            </a:gdLst>
            <a:ahLst/>
            <a:cxnLst>
              <a:cxn ang="0">
                <a:pos x="connsiteX0" y="connsiteY0"/>
              </a:cxn>
              <a:cxn ang="0">
                <a:pos x="connsiteX1" y="connsiteY1"/>
              </a:cxn>
              <a:cxn ang="0">
                <a:pos x="connsiteX2" y="connsiteY2"/>
              </a:cxn>
              <a:cxn ang="0">
                <a:pos x="connsiteX3" y="connsiteY3"/>
              </a:cxn>
            </a:cxnLst>
            <a:rect l="l" t="t" r="r" b="b"/>
            <a:pathLst>
              <a:path w="522514" h="2144486">
                <a:moveTo>
                  <a:pt x="522514" y="0"/>
                </a:moveTo>
                <a:lnTo>
                  <a:pt x="522514" y="337457"/>
                </a:lnTo>
                <a:lnTo>
                  <a:pt x="0" y="337457"/>
                </a:lnTo>
                <a:lnTo>
                  <a:pt x="0" y="2144486"/>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2" name="Freeform 11">
            <a:extLst>
              <a:ext uri="{FF2B5EF4-FFF2-40B4-BE49-F238E27FC236}">
                <a16:creationId xmlns:a16="http://schemas.microsoft.com/office/drawing/2014/main" id="{D87DE1E7-CC6A-0B5A-F155-EC1482447E4D}"/>
              </a:ext>
            </a:extLst>
          </p:cNvPr>
          <p:cNvSpPr/>
          <p:nvPr/>
        </p:nvSpPr>
        <p:spPr>
          <a:xfrm>
            <a:off x="3983554" y="2451746"/>
            <a:ext cx="4082145" cy="3331029"/>
          </a:xfrm>
          <a:custGeom>
            <a:avLst/>
            <a:gdLst>
              <a:gd name="connsiteX0" fmla="*/ 0 w 3973286"/>
              <a:gd name="connsiteY0" fmla="*/ 3331029 h 3331029"/>
              <a:gd name="connsiteX1" fmla="*/ 0 w 3973286"/>
              <a:gd name="connsiteY1" fmla="*/ 2035629 h 3331029"/>
              <a:gd name="connsiteX2" fmla="*/ 664029 w 3973286"/>
              <a:gd name="connsiteY2" fmla="*/ 2035629 h 3331029"/>
              <a:gd name="connsiteX3" fmla="*/ 1317171 w 3973286"/>
              <a:gd name="connsiteY3" fmla="*/ 1458686 h 3331029"/>
              <a:gd name="connsiteX4" fmla="*/ 1654629 w 3973286"/>
              <a:gd name="connsiteY4" fmla="*/ 1458686 h 3331029"/>
              <a:gd name="connsiteX5" fmla="*/ 1654629 w 3973286"/>
              <a:gd name="connsiteY5" fmla="*/ 0 h 3331029"/>
              <a:gd name="connsiteX6" fmla="*/ 1861457 w 3973286"/>
              <a:gd name="connsiteY6" fmla="*/ 0 h 3331029"/>
              <a:gd name="connsiteX7" fmla="*/ 3973286 w 3973286"/>
              <a:gd name="connsiteY7" fmla="*/ 0 h 333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286" h="3331029">
                <a:moveTo>
                  <a:pt x="0" y="3331029"/>
                </a:moveTo>
                <a:lnTo>
                  <a:pt x="0" y="2035629"/>
                </a:lnTo>
                <a:lnTo>
                  <a:pt x="664029" y="2035629"/>
                </a:lnTo>
                <a:lnTo>
                  <a:pt x="1317171" y="1458686"/>
                </a:lnTo>
                <a:lnTo>
                  <a:pt x="1654629" y="1458686"/>
                </a:lnTo>
                <a:lnTo>
                  <a:pt x="1654629" y="0"/>
                </a:lnTo>
                <a:lnTo>
                  <a:pt x="1861457" y="0"/>
                </a:lnTo>
                <a:lnTo>
                  <a:pt x="3973286"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0893353C-5315-15A2-756E-02A8D7223790}"/>
              </a:ext>
            </a:extLst>
          </p:cNvPr>
          <p:cNvSpPr/>
          <p:nvPr/>
        </p:nvSpPr>
        <p:spPr>
          <a:xfrm>
            <a:off x="4179500" y="2636804"/>
            <a:ext cx="3886200" cy="3233057"/>
          </a:xfrm>
          <a:custGeom>
            <a:avLst/>
            <a:gdLst>
              <a:gd name="connsiteX0" fmla="*/ 0 w 3886200"/>
              <a:gd name="connsiteY0" fmla="*/ 3233057 h 3233057"/>
              <a:gd name="connsiteX1" fmla="*/ 0 w 3886200"/>
              <a:gd name="connsiteY1" fmla="*/ 2797628 h 3233057"/>
              <a:gd name="connsiteX2" fmla="*/ 315686 w 3886200"/>
              <a:gd name="connsiteY2" fmla="*/ 2797628 h 3233057"/>
              <a:gd name="connsiteX3" fmla="*/ 1915886 w 3886200"/>
              <a:gd name="connsiteY3" fmla="*/ 2220685 h 3233057"/>
              <a:gd name="connsiteX4" fmla="*/ 1915886 w 3886200"/>
              <a:gd name="connsiteY4" fmla="*/ 1741714 h 3233057"/>
              <a:gd name="connsiteX5" fmla="*/ 2547257 w 3886200"/>
              <a:gd name="connsiteY5" fmla="*/ 1741714 h 3233057"/>
              <a:gd name="connsiteX6" fmla="*/ 2547257 w 3886200"/>
              <a:gd name="connsiteY6" fmla="*/ 0 h 3233057"/>
              <a:gd name="connsiteX7" fmla="*/ 2656114 w 3886200"/>
              <a:gd name="connsiteY7" fmla="*/ 0 h 3233057"/>
              <a:gd name="connsiteX8" fmla="*/ 3886200 w 3886200"/>
              <a:gd name="connsiteY8" fmla="*/ 0 h 323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0" h="3233057">
                <a:moveTo>
                  <a:pt x="0" y="3233057"/>
                </a:moveTo>
                <a:lnTo>
                  <a:pt x="0" y="2797628"/>
                </a:lnTo>
                <a:lnTo>
                  <a:pt x="315686" y="2797628"/>
                </a:lnTo>
                <a:lnTo>
                  <a:pt x="1915886" y="2220685"/>
                </a:lnTo>
                <a:lnTo>
                  <a:pt x="1915886" y="1741714"/>
                </a:lnTo>
                <a:lnTo>
                  <a:pt x="2547257" y="1741714"/>
                </a:lnTo>
                <a:lnTo>
                  <a:pt x="2547257" y="0"/>
                </a:lnTo>
                <a:lnTo>
                  <a:pt x="2656114" y="0"/>
                </a:lnTo>
                <a:lnTo>
                  <a:pt x="3886200"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4E6B16B9-72E0-0827-C622-3BEE40BBAC1B}"/>
              </a:ext>
            </a:extLst>
          </p:cNvPr>
          <p:cNvSpPr/>
          <p:nvPr/>
        </p:nvSpPr>
        <p:spPr>
          <a:xfrm>
            <a:off x="4092414" y="2538832"/>
            <a:ext cx="3962400" cy="3254829"/>
          </a:xfrm>
          <a:custGeom>
            <a:avLst/>
            <a:gdLst>
              <a:gd name="connsiteX0" fmla="*/ 0 w 3962400"/>
              <a:gd name="connsiteY0" fmla="*/ 3254829 h 3254829"/>
              <a:gd name="connsiteX1" fmla="*/ 0 w 3962400"/>
              <a:gd name="connsiteY1" fmla="*/ 2122714 h 3254829"/>
              <a:gd name="connsiteX2" fmla="*/ 1741714 w 3962400"/>
              <a:gd name="connsiteY2" fmla="*/ 2122714 h 3254829"/>
              <a:gd name="connsiteX3" fmla="*/ 1741714 w 3962400"/>
              <a:gd name="connsiteY3" fmla="*/ 1665514 h 3254829"/>
              <a:gd name="connsiteX4" fmla="*/ 2514600 w 3962400"/>
              <a:gd name="connsiteY4" fmla="*/ 381000 h 3254829"/>
              <a:gd name="connsiteX5" fmla="*/ 2514600 w 3962400"/>
              <a:gd name="connsiteY5" fmla="*/ 0 h 3254829"/>
              <a:gd name="connsiteX6" fmla="*/ 3962400 w 3962400"/>
              <a:gd name="connsiteY6" fmla="*/ 0 h 325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2400" h="3254829">
                <a:moveTo>
                  <a:pt x="0" y="3254829"/>
                </a:moveTo>
                <a:lnTo>
                  <a:pt x="0" y="2122714"/>
                </a:lnTo>
                <a:lnTo>
                  <a:pt x="1741714" y="2122714"/>
                </a:lnTo>
                <a:lnTo>
                  <a:pt x="1741714" y="1665514"/>
                </a:lnTo>
                <a:lnTo>
                  <a:pt x="2514600" y="381000"/>
                </a:lnTo>
                <a:lnTo>
                  <a:pt x="2514600" y="0"/>
                </a:lnTo>
                <a:lnTo>
                  <a:pt x="3962400"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10B70BE5-D430-23F2-1319-DF922D6D3B45}"/>
              </a:ext>
            </a:extLst>
          </p:cNvPr>
          <p:cNvSpPr/>
          <p:nvPr/>
        </p:nvSpPr>
        <p:spPr>
          <a:xfrm>
            <a:off x="4331898" y="2821861"/>
            <a:ext cx="3766457" cy="3004457"/>
          </a:xfrm>
          <a:custGeom>
            <a:avLst/>
            <a:gdLst>
              <a:gd name="connsiteX0" fmla="*/ 0 w 3766457"/>
              <a:gd name="connsiteY0" fmla="*/ 3004457 h 3004457"/>
              <a:gd name="connsiteX1" fmla="*/ 0 w 3766457"/>
              <a:gd name="connsiteY1" fmla="*/ 2775857 h 3004457"/>
              <a:gd name="connsiteX2" fmla="*/ 1937657 w 3766457"/>
              <a:gd name="connsiteY2" fmla="*/ 2775857 h 3004457"/>
              <a:gd name="connsiteX3" fmla="*/ 1937657 w 3766457"/>
              <a:gd name="connsiteY3" fmla="*/ 1807028 h 3004457"/>
              <a:gd name="connsiteX4" fmla="*/ 2819400 w 3766457"/>
              <a:gd name="connsiteY4" fmla="*/ 1807028 h 3004457"/>
              <a:gd name="connsiteX5" fmla="*/ 3559628 w 3766457"/>
              <a:gd name="connsiteY5" fmla="*/ 0 h 3004457"/>
              <a:gd name="connsiteX6" fmla="*/ 3766457 w 3766457"/>
              <a:gd name="connsiteY6" fmla="*/ 0 h 300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66457" h="3004457">
                <a:moveTo>
                  <a:pt x="0" y="3004457"/>
                </a:moveTo>
                <a:lnTo>
                  <a:pt x="0" y="2775857"/>
                </a:lnTo>
                <a:lnTo>
                  <a:pt x="1937657" y="2775857"/>
                </a:lnTo>
                <a:lnTo>
                  <a:pt x="1937657" y="1807028"/>
                </a:lnTo>
                <a:lnTo>
                  <a:pt x="2819400" y="1807028"/>
                </a:lnTo>
                <a:lnTo>
                  <a:pt x="3559628" y="0"/>
                </a:lnTo>
                <a:lnTo>
                  <a:pt x="3766457"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a:extLst>
              <a:ext uri="{FF2B5EF4-FFF2-40B4-BE49-F238E27FC236}">
                <a16:creationId xmlns:a16="http://schemas.microsoft.com/office/drawing/2014/main" id="{22C48F8D-4B04-F3D3-A53F-306B5F35ACCA}"/>
              </a:ext>
            </a:extLst>
          </p:cNvPr>
          <p:cNvSpPr/>
          <p:nvPr/>
        </p:nvSpPr>
        <p:spPr>
          <a:xfrm>
            <a:off x="4473412" y="4846603"/>
            <a:ext cx="3603172" cy="1012372"/>
          </a:xfrm>
          <a:custGeom>
            <a:avLst/>
            <a:gdLst>
              <a:gd name="connsiteX0" fmla="*/ 0 w 3603172"/>
              <a:gd name="connsiteY0" fmla="*/ 1012372 h 1012372"/>
              <a:gd name="connsiteX1" fmla="*/ 0 w 3603172"/>
              <a:gd name="connsiteY1" fmla="*/ 870858 h 1012372"/>
              <a:gd name="connsiteX2" fmla="*/ 2057400 w 3603172"/>
              <a:gd name="connsiteY2" fmla="*/ 870858 h 1012372"/>
              <a:gd name="connsiteX3" fmla="*/ 3069772 w 3603172"/>
              <a:gd name="connsiteY3" fmla="*/ 0 h 1012372"/>
              <a:gd name="connsiteX4" fmla="*/ 3603172 w 3603172"/>
              <a:gd name="connsiteY4" fmla="*/ 0 h 101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172" h="1012372">
                <a:moveTo>
                  <a:pt x="0" y="1012372"/>
                </a:moveTo>
                <a:lnTo>
                  <a:pt x="0" y="870858"/>
                </a:lnTo>
                <a:lnTo>
                  <a:pt x="2057400" y="870858"/>
                </a:lnTo>
                <a:lnTo>
                  <a:pt x="3069772" y="0"/>
                </a:lnTo>
                <a:lnTo>
                  <a:pt x="3603172"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272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80A6E-A0CE-2DA1-97CE-4A0AE41D7398}"/>
              </a:ext>
            </a:extLst>
          </p:cNvPr>
          <p:cNvSpPr>
            <a:spLocks noGrp="1"/>
          </p:cNvSpPr>
          <p:nvPr>
            <p:ph type="title"/>
          </p:nvPr>
        </p:nvSpPr>
        <p:spPr/>
        <p:txBody>
          <a:bodyPr/>
          <a:lstStyle/>
          <a:p>
            <a:r>
              <a:rPr lang="en-US" dirty="0"/>
              <a:t>Negative Sequence Construction</a:t>
            </a:r>
          </a:p>
        </p:txBody>
      </p:sp>
      <p:sp>
        <p:nvSpPr>
          <p:cNvPr id="3" name="Content Placeholder 2">
            <a:extLst>
              <a:ext uri="{FF2B5EF4-FFF2-40B4-BE49-F238E27FC236}">
                <a16:creationId xmlns:a16="http://schemas.microsoft.com/office/drawing/2014/main" id="{59C63C98-4E00-D5FF-5627-DFB66DBA7C12}"/>
              </a:ext>
            </a:extLst>
          </p:cNvPr>
          <p:cNvSpPr>
            <a:spLocks noGrp="1"/>
          </p:cNvSpPr>
          <p:nvPr>
            <p:ph idx="1"/>
          </p:nvPr>
        </p:nvSpPr>
        <p:spPr/>
        <p:txBody>
          <a:bodyPr/>
          <a:lstStyle/>
          <a:p>
            <a:r>
              <a:rPr lang="en-US" dirty="0"/>
              <a:t>Negative </a:t>
            </a:r>
            <a:r>
              <a:rPr lang="en-US" dirty="0" err="1"/>
              <a:t>stepline</a:t>
            </a:r>
            <a:r>
              <a:rPr lang="en-US" dirty="0"/>
              <a:t> sequence: f</a:t>
            </a:r>
          </a:p>
        </p:txBody>
      </p:sp>
      <p:sp>
        <p:nvSpPr>
          <p:cNvPr id="13" name="Rectangle 6">
            <a:extLst>
              <a:ext uri="{FF2B5EF4-FFF2-40B4-BE49-F238E27FC236}">
                <a16:creationId xmlns:a16="http://schemas.microsoft.com/office/drawing/2014/main" id="{351A18F2-A6CE-1DA1-E14A-7C27421C04C0}"/>
              </a:ext>
            </a:extLst>
          </p:cNvPr>
          <p:cNvSpPr>
            <a:spLocks noChangeAspect="1" noChangeArrowheads="1"/>
          </p:cNvSpPr>
          <p:nvPr/>
        </p:nvSpPr>
        <p:spPr bwMode="auto">
          <a:xfrm rot="5400000">
            <a:off x="4405588" y="2565177"/>
            <a:ext cx="1095780" cy="113430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e</a:t>
            </a:r>
            <a:endParaRPr lang="zh-TW" altLang="en-US" sz="2400" dirty="0">
              <a:solidFill>
                <a:schemeClr val="tx2"/>
              </a:solidFill>
              <a:latin typeface="Arial" charset="0"/>
              <a:ea typeface="新細明體" charset="0"/>
              <a:cs typeface="新細明體" charset="0"/>
            </a:endParaRPr>
          </a:p>
        </p:txBody>
      </p:sp>
      <p:sp>
        <p:nvSpPr>
          <p:cNvPr id="14" name="Rectangle 7">
            <a:extLst>
              <a:ext uri="{FF2B5EF4-FFF2-40B4-BE49-F238E27FC236}">
                <a16:creationId xmlns:a16="http://schemas.microsoft.com/office/drawing/2014/main" id="{0C1E013D-EB18-DEF0-5C3A-B640D9898EF7}"/>
              </a:ext>
            </a:extLst>
          </p:cNvPr>
          <p:cNvSpPr>
            <a:spLocks noChangeAspect="1" noChangeArrowheads="1"/>
          </p:cNvSpPr>
          <p:nvPr/>
        </p:nvSpPr>
        <p:spPr bwMode="auto">
          <a:xfrm>
            <a:off x="5820947" y="2931942"/>
            <a:ext cx="756202" cy="1266111"/>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a</a:t>
            </a:r>
          </a:p>
        </p:txBody>
      </p:sp>
      <p:sp>
        <p:nvSpPr>
          <p:cNvPr id="15" name="Rectangle 8">
            <a:extLst>
              <a:ext uri="{FF2B5EF4-FFF2-40B4-BE49-F238E27FC236}">
                <a16:creationId xmlns:a16="http://schemas.microsoft.com/office/drawing/2014/main" id="{8E350BBB-787B-28EB-4E2E-02E59472083B}"/>
              </a:ext>
            </a:extLst>
          </p:cNvPr>
          <p:cNvSpPr>
            <a:spLocks noChangeAspect="1" noChangeArrowheads="1"/>
          </p:cNvSpPr>
          <p:nvPr/>
        </p:nvSpPr>
        <p:spPr bwMode="auto">
          <a:xfrm rot="5400000">
            <a:off x="4962439" y="4374061"/>
            <a:ext cx="608765" cy="158681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f</a:t>
            </a:r>
          </a:p>
        </p:txBody>
      </p:sp>
      <p:sp>
        <p:nvSpPr>
          <p:cNvPr id="16" name="Rectangle 9">
            <a:extLst>
              <a:ext uri="{FF2B5EF4-FFF2-40B4-BE49-F238E27FC236}">
                <a16:creationId xmlns:a16="http://schemas.microsoft.com/office/drawing/2014/main" id="{E41E25EB-4E04-D743-D064-57EE8520711E}"/>
              </a:ext>
            </a:extLst>
          </p:cNvPr>
          <p:cNvSpPr>
            <a:spLocks noChangeAspect="1" noChangeArrowheads="1"/>
          </p:cNvSpPr>
          <p:nvPr/>
        </p:nvSpPr>
        <p:spPr bwMode="auto">
          <a:xfrm>
            <a:off x="7117648" y="2800088"/>
            <a:ext cx="756202" cy="1804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d</a:t>
            </a:r>
          </a:p>
        </p:txBody>
      </p:sp>
      <p:sp>
        <p:nvSpPr>
          <p:cNvPr id="17" name="Rectangle 11">
            <a:extLst>
              <a:ext uri="{FF2B5EF4-FFF2-40B4-BE49-F238E27FC236}">
                <a16:creationId xmlns:a16="http://schemas.microsoft.com/office/drawing/2014/main" id="{95D779BF-B448-8AEE-D7A5-5B0DA3DC3263}"/>
              </a:ext>
            </a:extLst>
          </p:cNvPr>
          <p:cNvSpPr>
            <a:spLocks noChangeAspect="1" noChangeArrowheads="1"/>
          </p:cNvSpPr>
          <p:nvPr/>
        </p:nvSpPr>
        <p:spPr bwMode="auto">
          <a:xfrm>
            <a:off x="4638394" y="3900381"/>
            <a:ext cx="630167" cy="608765"/>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c</a:t>
            </a:r>
          </a:p>
        </p:txBody>
      </p:sp>
      <p:sp>
        <p:nvSpPr>
          <p:cNvPr id="18" name="Rectangle 12">
            <a:extLst>
              <a:ext uri="{FF2B5EF4-FFF2-40B4-BE49-F238E27FC236}">
                <a16:creationId xmlns:a16="http://schemas.microsoft.com/office/drawing/2014/main" id="{8B8DD854-8F21-E1DC-4893-F55D723087EC}"/>
              </a:ext>
            </a:extLst>
          </p:cNvPr>
          <p:cNvSpPr>
            <a:spLocks noChangeAspect="1" noChangeArrowheads="1"/>
          </p:cNvSpPr>
          <p:nvPr/>
        </p:nvSpPr>
        <p:spPr bwMode="auto">
          <a:xfrm>
            <a:off x="6493240" y="4839303"/>
            <a:ext cx="1008270" cy="852273"/>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b</a:t>
            </a:r>
          </a:p>
        </p:txBody>
      </p:sp>
      <p:sp>
        <p:nvSpPr>
          <p:cNvPr id="19" name="Freeform 18">
            <a:extLst>
              <a:ext uri="{FF2B5EF4-FFF2-40B4-BE49-F238E27FC236}">
                <a16:creationId xmlns:a16="http://schemas.microsoft.com/office/drawing/2014/main" id="{6F2B6B20-093B-6CC8-4963-A67F2A2BE8E1}"/>
              </a:ext>
            </a:extLst>
          </p:cNvPr>
          <p:cNvSpPr/>
          <p:nvPr/>
        </p:nvSpPr>
        <p:spPr>
          <a:xfrm>
            <a:off x="3759306" y="2312296"/>
            <a:ext cx="4572000" cy="3733800"/>
          </a:xfrm>
          <a:custGeom>
            <a:avLst/>
            <a:gdLst>
              <a:gd name="connsiteX0" fmla="*/ 0 w 4572000"/>
              <a:gd name="connsiteY0" fmla="*/ 0 h 3733800"/>
              <a:gd name="connsiteX1" fmla="*/ 0 w 4572000"/>
              <a:gd name="connsiteY1" fmla="*/ 2590800 h 3733800"/>
              <a:gd name="connsiteX2" fmla="*/ 729343 w 4572000"/>
              <a:gd name="connsiteY2" fmla="*/ 2590800 h 3733800"/>
              <a:gd name="connsiteX3" fmla="*/ 2318657 w 4572000"/>
              <a:gd name="connsiteY3" fmla="*/ 3156857 h 3733800"/>
              <a:gd name="connsiteX4" fmla="*/ 2318657 w 4572000"/>
              <a:gd name="connsiteY4" fmla="*/ 3733800 h 3733800"/>
              <a:gd name="connsiteX5" fmla="*/ 4572000 w 4572000"/>
              <a:gd name="connsiteY5" fmla="*/ 3733800 h 373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3733800">
                <a:moveTo>
                  <a:pt x="0" y="0"/>
                </a:moveTo>
                <a:lnTo>
                  <a:pt x="0" y="2590800"/>
                </a:lnTo>
                <a:lnTo>
                  <a:pt x="729343" y="2590800"/>
                </a:lnTo>
                <a:lnTo>
                  <a:pt x="2318657" y="3156857"/>
                </a:lnTo>
                <a:lnTo>
                  <a:pt x="2318657" y="3733800"/>
                </a:lnTo>
                <a:lnTo>
                  <a:pt x="4572000" y="373380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1241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80A6E-A0CE-2DA1-97CE-4A0AE41D7398}"/>
              </a:ext>
            </a:extLst>
          </p:cNvPr>
          <p:cNvSpPr>
            <a:spLocks noGrp="1"/>
          </p:cNvSpPr>
          <p:nvPr>
            <p:ph type="title"/>
          </p:nvPr>
        </p:nvSpPr>
        <p:spPr/>
        <p:txBody>
          <a:bodyPr/>
          <a:lstStyle/>
          <a:p>
            <a:r>
              <a:rPr lang="en-US" dirty="0"/>
              <a:t>Negative Sequence Construction</a:t>
            </a:r>
          </a:p>
        </p:txBody>
      </p:sp>
      <p:sp>
        <p:nvSpPr>
          <p:cNvPr id="3" name="Content Placeholder 2">
            <a:extLst>
              <a:ext uri="{FF2B5EF4-FFF2-40B4-BE49-F238E27FC236}">
                <a16:creationId xmlns:a16="http://schemas.microsoft.com/office/drawing/2014/main" id="{59C63C98-4E00-D5FF-5627-DFB66DBA7C12}"/>
              </a:ext>
            </a:extLst>
          </p:cNvPr>
          <p:cNvSpPr>
            <a:spLocks noGrp="1"/>
          </p:cNvSpPr>
          <p:nvPr>
            <p:ph idx="1"/>
          </p:nvPr>
        </p:nvSpPr>
        <p:spPr/>
        <p:txBody>
          <a:bodyPr/>
          <a:lstStyle/>
          <a:p>
            <a:r>
              <a:rPr lang="en-US" dirty="0"/>
              <a:t>Negative </a:t>
            </a:r>
            <a:r>
              <a:rPr lang="en-US" dirty="0" err="1"/>
              <a:t>stepline</a:t>
            </a:r>
            <a:r>
              <a:rPr lang="en-US" dirty="0"/>
              <a:t> sequence: fc</a:t>
            </a:r>
          </a:p>
        </p:txBody>
      </p:sp>
      <p:sp>
        <p:nvSpPr>
          <p:cNvPr id="13" name="Rectangle 6">
            <a:extLst>
              <a:ext uri="{FF2B5EF4-FFF2-40B4-BE49-F238E27FC236}">
                <a16:creationId xmlns:a16="http://schemas.microsoft.com/office/drawing/2014/main" id="{351A18F2-A6CE-1DA1-E14A-7C27421C04C0}"/>
              </a:ext>
            </a:extLst>
          </p:cNvPr>
          <p:cNvSpPr>
            <a:spLocks noChangeAspect="1" noChangeArrowheads="1"/>
          </p:cNvSpPr>
          <p:nvPr/>
        </p:nvSpPr>
        <p:spPr bwMode="auto">
          <a:xfrm rot="5400000">
            <a:off x="4405588" y="2565177"/>
            <a:ext cx="1095780" cy="113430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e</a:t>
            </a:r>
            <a:endParaRPr lang="zh-TW" altLang="en-US" sz="2400" dirty="0">
              <a:solidFill>
                <a:schemeClr val="tx2"/>
              </a:solidFill>
              <a:latin typeface="Arial" charset="0"/>
              <a:ea typeface="新細明體" charset="0"/>
              <a:cs typeface="新細明體" charset="0"/>
            </a:endParaRPr>
          </a:p>
        </p:txBody>
      </p:sp>
      <p:sp>
        <p:nvSpPr>
          <p:cNvPr id="14" name="Rectangle 7">
            <a:extLst>
              <a:ext uri="{FF2B5EF4-FFF2-40B4-BE49-F238E27FC236}">
                <a16:creationId xmlns:a16="http://schemas.microsoft.com/office/drawing/2014/main" id="{0C1E013D-EB18-DEF0-5C3A-B640D9898EF7}"/>
              </a:ext>
            </a:extLst>
          </p:cNvPr>
          <p:cNvSpPr>
            <a:spLocks noChangeAspect="1" noChangeArrowheads="1"/>
          </p:cNvSpPr>
          <p:nvPr/>
        </p:nvSpPr>
        <p:spPr bwMode="auto">
          <a:xfrm>
            <a:off x="5820947" y="2931942"/>
            <a:ext cx="756202" cy="1266111"/>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a</a:t>
            </a:r>
          </a:p>
        </p:txBody>
      </p:sp>
      <p:sp>
        <p:nvSpPr>
          <p:cNvPr id="15" name="Rectangle 8">
            <a:extLst>
              <a:ext uri="{FF2B5EF4-FFF2-40B4-BE49-F238E27FC236}">
                <a16:creationId xmlns:a16="http://schemas.microsoft.com/office/drawing/2014/main" id="{8E350BBB-787B-28EB-4E2E-02E59472083B}"/>
              </a:ext>
            </a:extLst>
          </p:cNvPr>
          <p:cNvSpPr>
            <a:spLocks noChangeAspect="1" noChangeArrowheads="1"/>
          </p:cNvSpPr>
          <p:nvPr/>
        </p:nvSpPr>
        <p:spPr bwMode="auto">
          <a:xfrm rot="5400000">
            <a:off x="4962439" y="4374061"/>
            <a:ext cx="608765" cy="158681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f</a:t>
            </a:r>
          </a:p>
        </p:txBody>
      </p:sp>
      <p:sp>
        <p:nvSpPr>
          <p:cNvPr id="16" name="Rectangle 9">
            <a:extLst>
              <a:ext uri="{FF2B5EF4-FFF2-40B4-BE49-F238E27FC236}">
                <a16:creationId xmlns:a16="http://schemas.microsoft.com/office/drawing/2014/main" id="{E41E25EB-4E04-D743-D064-57EE8520711E}"/>
              </a:ext>
            </a:extLst>
          </p:cNvPr>
          <p:cNvSpPr>
            <a:spLocks noChangeAspect="1" noChangeArrowheads="1"/>
          </p:cNvSpPr>
          <p:nvPr/>
        </p:nvSpPr>
        <p:spPr bwMode="auto">
          <a:xfrm>
            <a:off x="7117648" y="2800088"/>
            <a:ext cx="756202" cy="1804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d</a:t>
            </a:r>
          </a:p>
        </p:txBody>
      </p:sp>
      <p:sp>
        <p:nvSpPr>
          <p:cNvPr id="17" name="Rectangle 11">
            <a:extLst>
              <a:ext uri="{FF2B5EF4-FFF2-40B4-BE49-F238E27FC236}">
                <a16:creationId xmlns:a16="http://schemas.microsoft.com/office/drawing/2014/main" id="{95D779BF-B448-8AEE-D7A5-5B0DA3DC3263}"/>
              </a:ext>
            </a:extLst>
          </p:cNvPr>
          <p:cNvSpPr>
            <a:spLocks noChangeAspect="1" noChangeArrowheads="1"/>
          </p:cNvSpPr>
          <p:nvPr/>
        </p:nvSpPr>
        <p:spPr bwMode="auto">
          <a:xfrm>
            <a:off x="4638394" y="3900381"/>
            <a:ext cx="630167" cy="608765"/>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c</a:t>
            </a:r>
          </a:p>
        </p:txBody>
      </p:sp>
      <p:sp>
        <p:nvSpPr>
          <p:cNvPr id="18" name="Rectangle 12">
            <a:extLst>
              <a:ext uri="{FF2B5EF4-FFF2-40B4-BE49-F238E27FC236}">
                <a16:creationId xmlns:a16="http://schemas.microsoft.com/office/drawing/2014/main" id="{8B8DD854-8F21-E1DC-4893-F55D723087EC}"/>
              </a:ext>
            </a:extLst>
          </p:cNvPr>
          <p:cNvSpPr>
            <a:spLocks noChangeAspect="1" noChangeArrowheads="1"/>
          </p:cNvSpPr>
          <p:nvPr/>
        </p:nvSpPr>
        <p:spPr bwMode="auto">
          <a:xfrm>
            <a:off x="6493240" y="4839303"/>
            <a:ext cx="1008270" cy="852273"/>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b</a:t>
            </a:r>
          </a:p>
        </p:txBody>
      </p:sp>
      <p:sp>
        <p:nvSpPr>
          <p:cNvPr id="19" name="Freeform 18">
            <a:extLst>
              <a:ext uri="{FF2B5EF4-FFF2-40B4-BE49-F238E27FC236}">
                <a16:creationId xmlns:a16="http://schemas.microsoft.com/office/drawing/2014/main" id="{6F2B6B20-093B-6CC8-4963-A67F2A2BE8E1}"/>
              </a:ext>
            </a:extLst>
          </p:cNvPr>
          <p:cNvSpPr/>
          <p:nvPr/>
        </p:nvSpPr>
        <p:spPr>
          <a:xfrm>
            <a:off x="3759306" y="2312296"/>
            <a:ext cx="4572000" cy="3733800"/>
          </a:xfrm>
          <a:custGeom>
            <a:avLst/>
            <a:gdLst>
              <a:gd name="connsiteX0" fmla="*/ 0 w 4572000"/>
              <a:gd name="connsiteY0" fmla="*/ 0 h 3733800"/>
              <a:gd name="connsiteX1" fmla="*/ 0 w 4572000"/>
              <a:gd name="connsiteY1" fmla="*/ 2590800 h 3733800"/>
              <a:gd name="connsiteX2" fmla="*/ 729343 w 4572000"/>
              <a:gd name="connsiteY2" fmla="*/ 2590800 h 3733800"/>
              <a:gd name="connsiteX3" fmla="*/ 2318657 w 4572000"/>
              <a:gd name="connsiteY3" fmla="*/ 3156857 h 3733800"/>
              <a:gd name="connsiteX4" fmla="*/ 2318657 w 4572000"/>
              <a:gd name="connsiteY4" fmla="*/ 3733800 h 3733800"/>
              <a:gd name="connsiteX5" fmla="*/ 4572000 w 4572000"/>
              <a:gd name="connsiteY5" fmla="*/ 3733800 h 373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3733800">
                <a:moveTo>
                  <a:pt x="0" y="0"/>
                </a:moveTo>
                <a:lnTo>
                  <a:pt x="0" y="2590800"/>
                </a:lnTo>
                <a:lnTo>
                  <a:pt x="729343" y="2590800"/>
                </a:lnTo>
                <a:lnTo>
                  <a:pt x="2318657" y="3156857"/>
                </a:lnTo>
                <a:lnTo>
                  <a:pt x="2318657" y="3733800"/>
                </a:lnTo>
                <a:lnTo>
                  <a:pt x="4572000" y="373380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A0C6524E-50AF-C069-1D6B-5221209CB923}"/>
              </a:ext>
            </a:extLst>
          </p:cNvPr>
          <p:cNvSpPr/>
          <p:nvPr/>
        </p:nvSpPr>
        <p:spPr>
          <a:xfrm>
            <a:off x="3922591" y="2290524"/>
            <a:ext cx="4408715" cy="3657600"/>
          </a:xfrm>
          <a:custGeom>
            <a:avLst/>
            <a:gdLst>
              <a:gd name="connsiteX0" fmla="*/ 0 w 4408715"/>
              <a:gd name="connsiteY0" fmla="*/ 0 h 3657600"/>
              <a:gd name="connsiteX1" fmla="*/ 0 w 4408715"/>
              <a:gd name="connsiteY1" fmla="*/ 1621972 h 3657600"/>
              <a:gd name="connsiteX2" fmla="*/ 751115 w 4408715"/>
              <a:gd name="connsiteY2" fmla="*/ 1621972 h 3657600"/>
              <a:gd name="connsiteX3" fmla="*/ 1349829 w 4408715"/>
              <a:gd name="connsiteY3" fmla="*/ 2220686 h 3657600"/>
              <a:gd name="connsiteX4" fmla="*/ 2253343 w 4408715"/>
              <a:gd name="connsiteY4" fmla="*/ 2220686 h 3657600"/>
              <a:gd name="connsiteX5" fmla="*/ 2253343 w 4408715"/>
              <a:gd name="connsiteY5" fmla="*/ 3657600 h 3657600"/>
              <a:gd name="connsiteX6" fmla="*/ 4408715 w 4408715"/>
              <a:gd name="connsiteY6"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715" h="3657600">
                <a:moveTo>
                  <a:pt x="0" y="0"/>
                </a:moveTo>
                <a:lnTo>
                  <a:pt x="0" y="1621972"/>
                </a:lnTo>
                <a:lnTo>
                  <a:pt x="751115" y="1621972"/>
                </a:lnTo>
                <a:lnTo>
                  <a:pt x="1349829" y="2220686"/>
                </a:lnTo>
                <a:lnTo>
                  <a:pt x="2253343" y="2220686"/>
                </a:lnTo>
                <a:lnTo>
                  <a:pt x="2253343" y="3657600"/>
                </a:lnTo>
                <a:lnTo>
                  <a:pt x="4408715" y="365760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5944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80A6E-A0CE-2DA1-97CE-4A0AE41D7398}"/>
              </a:ext>
            </a:extLst>
          </p:cNvPr>
          <p:cNvSpPr>
            <a:spLocks noGrp="1"/>
          </p:cNvSpPr>
          <p:nvPr>
            <p:ph type="title"/>
          </p:nvPr>
        </p:nvSpPr>
        <p:spPr/>
        <p:txBody>
          <a:bodyPr/>
          <a:lstStyle/>
          <a:p>
            <a:r>
              <a:rPr lang="en-US" dirty="0"/>
              <a:t>Negative Sequence Construction</a:t>
            </a:r>
          </a:p>
        </p:txBody>
      </p:sp>
      <p:sp>
        <p:nvSpPr>
          <p:cNvPr id="3" name="Content Placeholder 2">
            <a:extLst>
              <a:ext uri="{FF2B5EF4-FFF2-40B4-BE49-F238E27FC236}">
                <a16:creationId xmlns:a16="http://schemas.microsoft.com/office/drawing/2014/main" id="{59C63C98-4E00-D5FF-5627-DFB66DBA7C12}"/>
              </a:ext>
            </a:extLst>
          </p:cNvPr>
          <p:cNvSpPr>
            <a:spLocks noGrp="1"/>
          </p:cNvSpPr>
          <p:nvPr>
            <p:ph idx="1"/>
          </p:nvPr>
        </p:nvSpPr>
        <p:spPr/>
        <p:txBody>
          <a:bodyPr/>
          <a:lstStyle/>
          <a:p>
            <a:r>
              <a:rPr lang="en-US" dirty="0"/>
              <a:t>Negative </a:t>
            </a:r>
            <a:r>
              <a:rPr lang="en-US" dirty="0" err="1"/>
              <a:t>stepline</a:t>
            </a:r>
            <a:r>
              <a:rPr lang="en-US" dirty="0"/>
              <a:t> sequence: </a:t>
            </a:r>
            <a:r>
              <a:rPr lang="en-US" dirty="0" err="1"/>
              <a:t>fcb</a:t>
            </a:r>
            <a:endParaRPr lang="en-US" dirty="0"/>
          </a:p>
        </p:txBody>
      </p:sp>
      <p:sp>
        <p:nvSpPr>
          <p:cNvPr id="13" name="Rectangle 6">
            <a:extLst>
              <a:ext uri="{FF2B5EF4-FFF2-40B4-BE49-F238E27FC236}">
                <a16:creationId xmlns:a16="http://schemas.microsoft.com/office/drawing/2014/main" id="{351A18F2-A6CE-1DA1-E14A-7C27421C04C0}"/>
              </a:ext>
            </a:extLst>
          </p:cNvPr>
          <p:cNvSpPr>
            <a:spLocks noChangeAspect="1" noChangeArrowheads="1"/>
          </p:cNvSpPr>
          <p:nvPr/>
        </p:nvSpPr>
        <p:spPr bwMode="auto">
          <a:xfrm rot="5400000">
            <a:off x="4405588" y="2565177"/>
            <a:ext cx="1095780" cy="113430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e</a:t>
            </a:r>
            <a:endParaRPr lang="zh-TW" altLang="en-US" sz="2400" dirty="0">
              <a:solidFill>
                <a:schemeClr val="tx2"/>
              </a:solidFill>
              <a:latin typeface="Arial" charset="0"/>
              <a:ea typeface="新細明體" charset="0"/>
              <a:cs typeface="新細明體" charset="0"/>
            </a:endParaRPr>
          </a:p>
        </p:txBody>
      </p:sp>
      <p:sp>
        <p:nvSpPr>
          <p:cNvPr id="14" name="Rectangle 7">
            <a:extLst>
              <a:ext uri="{FF2B5EF4-FFF2-40B4-BE49-F238E27FC236}">
                <a16:creationId xmlns:a16="http://schemas.microsoft.com/office/drawing/2014/main" id="{0C1E013D-EB18-DEF0-5C3A-B640D9898EF7}"/>
              </a:ext>
            </a:extLst>
          </p:cNvPr>
          <p:cNvSpPr>
            <a:spLocks noChangeAspect="1" noChangeArrowheads="1"/>
          </p:cNvSpPr>
          <p:nvPr/>
        </p:nvSpPr>
        <p:spPr bwMode="auto">
          <a:xfrm>
            <a:off x="5820947" y="2931942"/>
            <a:ext cx="756202" cy="1266111"/>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a</a:t>
            </a:r>
          </a:p>
        </p:txBody>
      </p:sp>
      <p:sp>
        <p:nvSpPr>
          <p:cNvPr id="15" name="Rectangle 8">
            <a:extLst>
              <a:ext uri="{FF2B5EF4-FFF2-40B4-BE49-F238E27FC236}">
                <a16:creationId xmlns:a16="http://schemas.microsoft.com/office/drawing/2014/main" id="{8E350BBB-787B-28EB-4E2E-02E59472083B}"/>
              </a:ext>
            </a:extLst>
          </p:cNvPr>
          <p:cNvSpPr>
            <a:spLocks noChangeAspect="1" noChangeArrowheads="1"/>
          </p:cNvSpPr>
          <p:nvPr/>
        </p:nvSpPr>
        <p:spPr bwMode="auto">
          <a:xfrm rot="5400000">
            <a:off x="4962439" y="4374061"/>
            <a:ext cx="608765" cy="158681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f</a:t>
            </a:r>
          </a:p>
        </p:txBody>
      </p:sp>
      <p:sp>
        <p:nvSpPr>
          <p:cNvPr id="16" name="Rectangle 9">
            <a:extLst>
              <a:ext uri="{FF2B5EF4-FFF2-40B4-BE49-F238E27FC236}">
                <a16:creationId xmlns:a16="http://schemas.microsoft.com/office/drawing/2014/main" id="{E41E25EB-4E04-D743-D064-57EE8520711E}"/>
              </a:ext>
            </a:extLst>
          </p:cNvPr>
          <p:cNvSpPr>
            <a:spLocks noChangeAspect="1" noChangeArrowheads="1"/>
          </p:cNvSpPr>
          <p:nvPr/>
        </p:nvSpPr>
        <p:spPr bwMode="auto">
          <a:xfrm>
            <a:off x="7117648" y="2800088"/>
            <a:ext cx="756202" cy="1804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d</a:t>
            </a:r>
          </a:p>
        </p:txBody>
      </p:sp>
      <p:sp>
        <p:nvSpPr>
          <p:cNvPr id="17" name="Rectangle 11">
            <a:extLst>
              <a:ext uri="{FF2B5EF4-FFF2-40B4-BE49-F238E27FC236}">
                <a16:creationId xmlns:a16="http://schemas.microsoft.com/office/drawing/2014/main" id="{95D779BF-B448-8AEE-D7A5-5B0DA3DC3263}"/>
              </a:ext>
            </a:extLst>
          </p:cNvPr>
          <p:cNvSpPr>
            <a:spLocks noChangeAspect="1" noChangeArrowheads="1"/>
          </p:cNvSpPr>
          <p:nvPr/>
        </p:nvSpPr>
        <p:spPr bwMode="auto">
          <a:xfrm>
            <a:off x="4638394" y="3900381"/>
            <a:ext cx="630167" cy="608765"/>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c</a:t>
            </a:r>
          </a:p>
        </p:txBody>
      </p:sp>
      <p:sp>
        <p:nvSpPr>
          <p:cNvPr id="18" name="Rectangle 12">
            <a:extLst>
              <a:ext uri="{FF2B5EF4-FFF2-40B4-BE49-F238E27FC236}">
                <a16:creationId xmlns:a16="http://schemas.microsoft.com/office/drawing/2014/main" id="{8B8DD854-8F21-E1DC-4893-F55D723087EC}"/>
              </a:ext>
            </a:extLst>
          </p:cNvPr>
          <p:cNvSpPr>
            <a:spLocks noChangeAspect="1" noChangeArrowheads="1"/>
          </p:cNvSpPr>
          <p:nvPr/>
        </p:nvSpPr>
        <p:spPr bwMode="auto">
          <a:xfrm>
            <a:off x="6493240" y="4839303"/>
            <a:ext cx="1008270" cy="852273"/>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b</a:t>
            </a:r>
          </a:p>
        </p:txBody>
      </p:sp>
      <p:sp>
        <p:nvSpPr>
          <p:cNvPr id="19" name="Freeform 18">
            <a:extLst>
              <a:ext uri="{FF2B5EF4-FFF2-40B4-BE49-F238E27FC236}">
                <a16:creationId xmlns:a16="http://schemas.microsoft.com/office/drawing/2014/main" id="{6F2B6B20-093B-6CC8-4963-A67F2A2BE8E1}"/>
              </a:ext>
            </a:extLst>
          </p:cNvPr>
          <p:cNvSpPr/>
          <p:nvPr/>
        </p:nvSpPr>
        <p:spPr>
          <a:xfrm>
            <a:off x="3759306" y="2312296"/>
            <a:ext cx="4572000" cy="3733800"/>
          </a:xfrm>
          <a:custGeom>
            <a:avLst/>
            <a:gdLst>
              <a:gd name="connsiteX0" fmla="*/ 0 w 4572000"/>
              <a:gd name="connsiteY0" fmla="*/ 0 h 3733800"/>
              <a:gd name="connsiteX1" fmla="*/ 0 w 4572000"/>
              <a:gd name="connsiteY1" fmla="*/ 2590800 h 3733800"/>
              <a:gd name="connsiteX2" fmla="*/ 729343 w 4572000"/>
              <a:gd name="connsiteY2" fmla="*/ 2590800 h 3733800"/>
              <a:gd name="connsiteX3" fmla="*/ 2318657 w 4572000"/>
              <a:gd name="connsiteY3" fmla="*/ 3156857 h 3733800"/>
              <a:gd name="connsiteX4" fmla="*/ 2318657 w 4572000"/>
              <a:gd name="connsiteY4" fmla="*/ 3733800 h 3733800"/>
              <a:gd name="connsiteX5" fmla="*/ 4572000 w 4572000"/>
              <a:gd name="connsiteY5" fmla="*/ 3733800 h 373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3733800">
                <a:moveTo>
                  <a:pt x="0" y="0"/>
                </a:moveTo>
                <a:lnTo>
                  <a:pt x="0" y="2590800"/>
                </a:lnTo>
                <a:lnTo>
                  <a:pt x="729343" y="2590800"/>
                </a:lnTo>
                <a:lnTo>
                  <a:pt x="2318657" y="3156857"/>
                </a:lnTo>
                <a:lnTo>
                  <a:pt x="2318657" y="3733800"/>
                </a:lnTo>
                <a:lnTo>
                  <a:pt x="4572000" y="373380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A0C6524E-50AF-C069-1D6B-5221209CB923}"/>
              </a:ext>
            </a:extLst>
          </p:cNvPr>
          <p:cNvSpPr/>
          <p:nvPr/>
        </p:nvSpPr>
        <p:spPr>
          <a:xfrm>
            <a:off x="3922591" y="2290524"/>
            <a:ext cx="4408715" cy="3657600"/>
          </a:xfrm>
          <a:custGeom>
            <a:avLst/>
            <a:gdLst>
              <a:gd name="connsiteX0" fmla="*/ 0 w 4408715"/>
              <a:gd name="connsiteY0" fmla="*/ 0 h 3657600"/>
              <a:gd name="connsiteX1" fmla="*/ 0 w 4408715"/>
              <a:gd name="connsiteY1" fmla="*/ 1621972 h 3657600"/>
              <a:gd name="connsiteX2" fmla="*/ 751115 w 4408715"/>
              <a:gd name="connsiteY2" fmla="*/ 1621972 h 3657600"/>
              <a:gd name="connsiteX3" fmla="*/ 1349829 w 4408715"/>
              <a:gd name="connsiteY3" fmla="*/ 2220686 h 3657600"/>
              <a:gd name="connsiteX4" fmla="*/ 2253343 w 4408715"/>
              <a:gd name="connsiteY4" fmla="*/ 2220686 h 3657600"/>
              <a:gd name="connsiteX5" fmla="*/ 2253343 w 4408715"/>
              <a:gd name="connsiteY5" fmla="*/ 3657600 h 3657600"/>
              <a:gd name="connsiteX6" fmla="*/ 4408715 w 4408715"/>
              <a:gd name="connsiteY6"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715" h="3657600">
                <a:moveTo>
                  <a:pt x="0" y="0"/>
                </a:moveTo>
                <a:lnTo>
                  <a:pt x="0" y="1621972"/>
                </a:lnTo>
                <a:lnTo>
                  <a:pt x="751115" y="1621972"/>
                </a:lnTo>
                <a:lnTo>
                  <a:pt x="1349829" y="2220686"/>
                </a:lnTo>
                <a:lnTo>
                  <a:pt x="2253343" y="2220686"/>
                </a:lnTo>
                <a:lnTo>
                  <a:pt x="2253343" y="3657600"/>
                </a:lnTo>
                <a:lnTo>
                  <a:pt x="4408715" y="365760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8B20690D-6E04-C602-CF25-971239AFD23D}"/>
              </a:ext>
            </a:extLst>
          </p:cNvPr>
          <p:cNvSpPr/>
          <p:nvPr/>
        </p:nvSpPr>
        <p:spPr>
          <a:xfrm>
            <a:off x="4085877" y="2312296"/>
            <a:ext cx="4245429" cy="3374572"/>
          </a:xfrm>
          <a:custGeom>
            <a:avLst/>
            <a:gdLst>
              <a:gd name="connsiteX0" fmla="*/ 0 w 4245429"/>
              <a:gd name="connsiteY0" fmla="*/ 0 h 3374572"/>
              <a:gd name="connsiteX1" fmla="*/ 0 w 4245429"/>
              <a:gd name="connsiteY1" fmla="*/ 1480457 h 3374572"/>
              <a:gd name="connsiteX2" fmla="*/ 1328057 w 4245429"/>
              <a:gd name="connsiteY2" fmla="*/ 1480457 h 3374572"/>
              <a:gd name="connsiteX3" fmla="*/ 1328057 w 4245429"/>
              <a:gd name="connsiteY3" fmla="*/ 1589314 h 3374572"/>
              <a:gd name="connsiteX4" fmla="*/ 1328057 w 4245429"/>
              <a:gd name="connsiteY4" fmla="*/ 2100943 h 3374572"/>
              <a:gd name="connsiteX5" fmla="*/ 2253343 w 4245429"/>
              <a:gd name="connsiteY5" fmla="*/ 2100943 h 3374572"/>
              <a:gd name="connsiteX6" fmla="*/ 2253343 w 4245429"/>
              <a:gd name="connsiteY6" fmla="*/ 2558143 h 3374572"/>
              <a:gd name="connsiteX7" fmla="*/ 2405743 w 4245429"/>
              <a:gd name="connsiteY7" fmla="*/ 2558143 h 3374572"/>
              <a:gd name="connsiteX8" fmla="*/ 3418114 w 4245429"/>
              <a:gd name="connsiteY8" fmla="*/ 3374572 h 3374572"/>
              <a:gd name="connsiteX9" fmla="*/ 4245429 w 4245429"/>
              <a:gd name="connsiteY9" fmla="*/ 3374572 h 337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45429" h="3374572">
                <a:moveTo>
                  <a:pt x="0" y="0"/>
                </a:moveTo>
                <a:lnTo>
                  <a:pt x="0" y="1480457"/>
                </a:lnTo>
                <a:lnTo>
                  <a:pt x="1328057" y="1480457"/>
                </a:lnTo>
                <a:lnTo>
                  <a:pt x="1328057" y="1589314"/>
                </a:lnTo>
                <a:lnTo>
                  <a:pt x="1328057" y="2100943"/>
                </a:lnTo>
                <a:lnTo>
                  <a:pt x="2253343" y="2100943"/>
                </a:lnTo>
                <a:lnTo>
                  <a:pt x="2253343" y="2558143"/>
                </a:lnTo>
                <a:lnTo>
                  <a:pt x="2405743" y="2558143"/>
                </a:lnTo>
                <a:lnTo>
                  <a:pt x="3418114" y="3374572"/>
                </a:lnTo>
                <a:lnTo>
                  <a:pt x="4245429" y="3374572"/>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7158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80A6E-A0CE-2DA1-97CE-4A0AE41D7398}"/>
              </a:ext>
            </a:extLst>
          </p:cNvPr>
          <p:cNvSpPr>
            <a:spLocks noGrp="1"/>
          </p:cNvSpPr>
          <p:nvPr>
            <p:ph type="title"/>
          </p:nvPr>
        </p:nvSpPr>
        <p:spPr/>
        <p:txBody>
          <a:bodyPr/>
          <a:lstStyle/>
          <a:p>
            <a:r>
              <a:rPr lang="en-US" dirty="0"/>
              <a:t>Negative Sequence Construction</a:t>
            </a:r>
          </a:p>
        </p:txBody>
      </p:sp>
      <p:sp>
        <p:nvSpPr>
          <p:cNvPr id="3" name="Content Placeholder 2">
            <a:extLst>
              <a:ext uri="{FF2B5EF4-FFF2-40B4-BE49-F238E27FC236}">
                <a16:creationId xmlns:a16="http://schemas.microsoft.com/office/drawing/2014/main" id="{59C63C98-4E00-D5FF-5627-DFB66DBA7C12}"/>
              </a:ext>
            </a:extLst>
          </p:cNvPr>
          <p:cNvSpPr>
            <a:spLocks noGrp="1"/>
          </p:cNvSpPr>
          <p:nvPr>
            <p:ph idx="1"/>
          </p:nvPr>
        </p:nvSpPr>
        <p:spPr/>
        <p:txBody>
          <a:bodyPr/>
          <a:lstStyle/>
          <a:p>
            <a:r>
              <a:rPr lang="en-US" dirty="0"/>
              <a:t>Negative </a:t>
            </a:r>
            <a:r>
              <a:rPr lang="en-US" dirty="0" err="1"/>
              <a:t>stepline</a:t>
            </a:r>
            <a:r>
              <a:rPr lang="en-US" dirty="0"/>
              <a:t> sequence: </a:t>
            </a:r>
            <a:r>
              <a:rPr lang="en-US" dirty="0" err="1"/>
              <a:t>fcbe</a:t>
            </a:r>
            <a:endParaRPr lang="en-US" dirty="0"/>
          </a:p>
        </p:txBody>
      </p:sp>
      <p:sp>
        <p:nvSpPr>
          <p:cNvPr id="13" name="Rectangle 6">
            <a:extLst>
              <a:ext uri="{FF2B5EF4-FFF2-40B4-BE49-F238E27FC236}">
                <a16:creationId xmlns:a16="http://schemas.microsoft.com/office/drawing/2014/main" id="{351A18F2-A6CE-1DA1-E14A-7C27421C04C0}"/>
              </a:ext>
            </a:extLst>
          </p:cNvPr>
          <p:cNvSpPr>
            <a:spLocks noChangeAspect="1" noChangeArrowheads="1"/>
          </p:cNvSpPr>
          <p:nvPr/>
        </p:nvSpPr>
        <p:spPr bwMode="auto">
          <a:xfrm rot="5400000">
            <a:off x="4405588" y="2565177"/>
            <a:ext cx="1095780" cy="113430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e</a:t>
            </a:r>
            <a:endParaRPr lang="zh-TW" altLang="en-US" sz="2400" dirty="0">
              <a:solidFill>
                <a:schemeClr val="tx2"/>
              </a:solidFill>
              <a:latin typeface="Arial" charset="0"/>
              <a:ea typeface="新細明體" charset="0"/>
              <a:cs typeface="新細明體" charset="0"/>
            </a:endParaRPr>
          </a:p>
        </p:txBody>
      </p:sp>
      <p:sp>
        <p:nvSpPr>
          <p:cNvPr id="14" name="Rectangle 7">
            <a:extLst>
              <a:ext uri="{FF2B5EF4-FFF2-40B4-BE49-F238E27FC236}">
                <a16:creationId xmlns:a16="http://schemas.microsoft.com/office/drawing/2014/main" id="{0C1E013D-EB18-DEF0-5C3A-B640D9898EF7}"/>
              </a:ext>
            </a:extLst>
          </p:cNvPr>
          <p:cNvSpPr>
            <a:spLocks noChangeAspect="1" noChangeArrowheads="1"/>
          </p:cNvSpPr>
          <p:nvPr/>
        </p:nvSpPr>
        <p:spPr bwMode="auto">
          <a:xfrm>
            <a:off x="5820947" y="2931942"/>
            <a:ext cx="756202" cy="1266111"/>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a</a:t>
            </a:r>
          </a:p>
        </p:txBody>
      </p:sp>
      <p:sp>
        <p:nvSpPr>
          <p:cNvPr id="15" name="Rectangle 8">
            <a:extLst>
              <a:ext uri="{FF2B5EF4-FFF2-40B4-BE49-F238E27FC236}">
                <a16:creationId xmlns:a16="http://schemas.microsoft.com/office/drawing/2014/main" id="{8E350BBB-787B-28EB-4E2E-02E59472083B}"/>
              </a:ext>
            </a:extLst>
          </p:cNvPr>
          <p:cNvSpPr>
            <a:spLocks noChangeAspect="1" noChangeArrowheads="1"/>
          </p:cNvSpPr>
          <p:nvPr/>
        </p:nvSpPr>
        <p:spPr bwMode="auto">
          <a:xfrm rot="5400000">
            <a:off x="4962439" y="4374061"/>
            <a:ext cx="608765" cy="158681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f</a:t>
            </a:r>
          </a:p>
        </p:txBody>
      </p:sp>
      <p:sp>
        <p:nvSpPr>
          <p:cNvPr id="16" name="Rectangle 9">
            <a:extLst>
              <a:ext uri="{FF2B5EF4-FFF2-40B4-BE49-F238E27FC236}">
                <a16:creationId xmlns:a16="http://schemas.microsoft.com/office/drawing/2014/main" id="{E41E25EB-4E04-D743-D064-57EE8520711E}"/>
              </a:ext>
            </a:extLst>
          </p:cNvPr>
          <p:cNvSpPr>
            <a:spLocks noChangeAspect="1" noChangeArrowheads="1"/>
          </p:cNvSpPr>
          <p:nvPr/>
        </p:nvSpPr>
        <p:spPr bwMode="auto">
          <a:xfrm>
            <a:off x="7117648" y="2800088"/>
            <a:ext cx="756202" cy="1804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d</a:t>
            </a:r>
          </a:p>
        </p:txBody>
      </p:sp>
      <p:sp>
        <p:nvSpPr>
          <p:cNvPr id="17" name="Rectangle 11">
            <a:extLst>
              <a:ext uri="{FF2B5EF4-FFF2-40B4-BE49-F238E27FC236}">
                <a16:creationId xmlns:a16="http://schemas.microsoft.com/office/drawing/2014/main" id="{95D779BF-B448-8AEE-D7A5-5B0DA3DC3263}"/>
              </a:ext>
            </a:extLst>
          </p:cNvPr>
          <p:cNvSpPr>
            <a:spLocks noChangeAspect="1" noChangeArrowheads="1"/>
          </p:cNvSpPr>
          <p:nvPr/>
        </p:nvSpPr>
        <p:spPr bwMode="auto">
          <a:xfrm>
            <a:off x="4638394" y="3900381"/>
            <a:ext cx="630167" cy="608765"/>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c</a:t>
            </a:r>
          </a:p>
        </p:txBody>
      </p:sp>
      <p:sp>
        <p:nvSpPr>
          <p:cNvPr id="18" name="Rectangle 12">
            <a:extLst>
              <a:ext uri="{FF2B5EF4-FFF2-40B4-BE49-F238E27FC236}">
                <a16:creationId xmlns:a16="http://schemas.microsoft.com/office/drawing/2014/main" id="{8B8DD854-8F21-E1DC-4893-F55D723087EC}"/>
              </a:ext>
            </a:extLst>
          </p:cNvPr>
          <p:cNvSpPr>
            <a:spLocks noChangeAspect="1" noChangeArrowheads="1"/>
          </p:cNvSpPr>
          <p:nvPr/>
        </p:nvSpPr>
        <p:spPr bwMode="auto">
          <a:xfrm>
            <a:off x="6493240" y="4839303"/>
            <a:ext cx="1008270" cy="852273"/>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b</a:t>
            </a:r>
          </a:p>
        </p:txBody>
      </p:sp>
      <p:sp>
        <p:nvSpPr>
          <p:cNvPr id="19" name="Freeform 18">
            <a:extLst>
              <a:ext uri="{FF2B5EF4-FFF2-40B4-BE49-F238E27FC236}">
                <a16:creationId xmlns:a16="http://schemas.microsoft.com/office/drawing/2014/main" id="{6F2B6B20-093B-6CC8-4963-A67F2A2BE8E1}"/>
              </a:ext>
            </a:extLst>
          </p:cNvPr>
          <p:cNvSpPr/>
          <p:nvPr/>
        </p:nvSpPr>
        <p:spPr>
          <a:xfrm>
            <a:off x="3759306" y="2312296"/>
            <a:ext cx="4572000" cy="3733800"/>
          </a:xfrm>
          <a:custGeom>
            <a:avLst/>
            <a:gdLst>
              <a:gd name="connsiteX0" fmla="*/ 0 w 4572000"/>
              <a:gd name="connsiteY0" fmla="*/ 0 h 3733800"/>
              <a:gd name="connsiteX1" fmla="*/ 0 w 4572000"/>
              <a:gd name="connsiteY1" fmla="*/ 2590800 h 3733800"/>
              <a:gd name="connsiteX2" fmla="*/ 729343 w 4572000"/>
              <a:gd name="connsiteY2" fmla="*/ 2590800 h 3733800"/>
              <a:gd name="connsiteX3" fmla="*/ 2318657 w 4572000"/>
              <a:gd name="connsiteY3" fmla="*/ 3156857 h 3733800"/>
              <a:gd name="connsiteX4" fmla="*/ 2318657 w 4572000"/>
              <a:gd name="connsiteY4" fmla="*/ 3733800 h 3733800"/>
              <a:gd name="connsiteX5" fmla="*/ 4572000 w 4572000"/>
              <a:gd name="connsiteY5" fmla="*/ 3733800 h 373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3733800">
                <a:moveTo>
                  <a:pt x="0" y="0"/>
                </a:moveTo>
                <a:lnTo>
                  <a:pt x="0" y="2590800"/>
                </a:lnTo>
                <a:lnTo>
                  <a:pt x="729343" y="2590800"/>
                </a:lnTo>
                <a:lnTo>
                  <a:pt x="2318657" y="3156857"/>
                </a:lnTo>
                <a:lnTo>
                  <a:pt x="2318657" y="3733800"/>
                </a:lnTo>
                <a:lnTo>
                  <a:pt x="4572000" y="373380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A0C6524E-50AF-C069-1D6B-5221209CB923}"/>
              </a:ext>
            </a:extLst>
          </p:cNvPr>
          <p:cNvSpPr/>
          <p:nvPr/>
        </p:nvSpPr>
        <p:spPr>
          <a:xfrm>
            <a:off x="3922591" y="2290524"/>
            <a:ext cx="4408715" cy="3657600"/>
          </a:xfrm>
          <a:custGeom>
            <a:avLst/>
            <a:gdLst>
              <a:gd name="connsiteX0" fmla="*/ 0 w 4408715"/>
              <a:gd name="connsiteY0" fmla="*/ 0 h 3657600"/>
              <a:gd name="connsiteX1" fmla="*/ 0 w 4408715"/>
              <a:gd name="connsiteY1" fmla="*/ 1621972 h 3657600"/>
              <a:gd name="connsiteX2" fmla="*/ 751115 w 4408715"/>
              <a:gd name="connsiteY2" fmla="*/ 1621972 h 3657600"/>
              <a:gd name="connsiteX3" fmla="*/ 1349829 w 4408715"/>
              <a:gd name="connsiteY3" fmla="*/ 2220686 h 3657600"/>
              <a:gd name="connsiteX4" fmla="*/ 2253343 w 4408715"/>
              <a:gd name="connsiteY4" fmla="*/ 2220686 h 3657600"/>
              <a:gd name="connsiteX5" fmla="*/ 2253343 w 4408715"/>
              <a:gd name="connsiteY5" fmla="*/ 3657600 h 3657600"/>
              <a:gd name="connsiteX6" fmla="*/ 4408715 w 4408715"/>
              <a:gd name="connsiteY6"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715" h="3657600">
                <a:moveTo>
                  <a:pt x="0" y="0"/>
                </a:moveTo>
                <a:lnTo>
                  <a:pt x="0" y="1621972"/>
                </a:lnTo>
                <a:lnTo>
                  <a:pt x="751115" y="1621972"/>
                </a:lnTo>
                <a:lnTo>
                  <a:pt x="1349829" y="2220686"/>
                </a:lnTo>
                <a:lnTo>
                  <a:pt x="2253343" y="2220686"/>
                </a:lnTo>
                <a:lnTo>
                  <a:pt x="2253343" y="3657600"/>
                </a:lnTo>
                <a:lnTo>
                  <a:pt x="4408715" y="365760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8B20690D-6E04-C602-CF25-971239AFD23D}"/>
              </a:ext>
            </a:extLst>
          </p:cNvPr>
          <p:cNvSpPr/>
          <p:nvPr/>
        </p:nvSpPr>
        <p:spPr>
          <a:xfrm>
            <a:off x="4085877" y="2312296"/>
            <a:ext cx="4245429" cy="3374572"/>
          </a:xfrm>
          <a:custGeom>
            <a:avLst/>
            <a:gdLst>
              <a:gd name="connsiteX0" fmla="*/ 0 w 4245429"/>
              <a:gd name="connsiteY0" fmla="*/ 0 h 3374572"/>
              <a:gd name="connsiteX1" fmla="*/ 0 w 4245429"/>
              <a:gd name="connsiteY1" fmla="*/ 1480457 h 3374572"/>
              <a:gd name="connsiteX2" fmla="*/ 1328057 w 4245429"/>
              <a:gd name="connsiteY2" fmla="*/ 1480457 h 3374572"/>
              <a:gd name="connsiteX3" fmla="*/ 1328057 w 4245429"/>
              <a:gd name="connsiteY3" fmla="*/ 1589314 h 3374572"/>
              <a:gd name="connsiteX4" fmla="*/ 1328057 w 4245429"/>
              <a:gd name="connsiteY4" fmla="*/ 2100943 h 3374572"/>
              <a:gd name="connsiteX5" fmla="*/ 2253343 w 4245429"/>
              <a:gd name="connsiteY5" fmla="*/ 2100943 h 3374572"/>
              <a:gd name="connsiteX6" fmla="*/ 2253343 w 4245429"/>
              <a:gd name="connsiteY6" fmla="*/ 2558143 h 3374572"/>
              <a:gd name="connsiteX7" fmla="*/ 2405743 w 4245429"/>
              <a:gd name="connsiteY7" fmla="*/ 2558143 h 3374572"/>
              <a:gd name="connsiteX8" fmla="*/ 3418114 w 4245429"/>
              <a:gd name="connsiteY8" fmla="*/ 3374572 h 3374572"/>
              <a:gd name="connsiteX9" fmla="*/ 4245429 w 4245429"/>
              <a:gd name="connsiteY9" fmla="*/ 3374572 h 337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45429" h="3374572">
                <a:moveTo>
                  <a:pt x="0" y="0"/>
                </a:moveTo>
                <a:lnTo>
                  <a:pt x="0" y="1480457"/>
                </a:lnTo>
                <a:lnTo>
                  <a:pt x="1328057" y="1480457"/>
                </a:lnTo>
                <a:lnTo>
                  <a:pt x="1328057" y="1589314"/>
                </a:lnTo>
                <a:lnTo>
                  <a:pt x="1328057" y="2100943"/>
                </a:lnTo>
                <a:lnTo>
                  <a:pt x="2253343" y="2100943"/>
                </a:lnTo>
                <a:lnTo>
                  <a:pt x="2253343" y="2558143"/>
                </a:lnTo>
                <a:lnTo>
                  <a:pt x="2405743" y="2558143"/>
                </a:lnTo>
                <a:lnTo>
                  <a:pt x="3418114" y="3374572"/>
                </a:lnTo>
                <a:lnTo>
                  <a:pt x="4245429" y="3374572"/>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C91ECA8F-6567-F77C-8B0A-CFDDBB8B211D}"/>
              </a:ext>
            </a:extLst>
          </p:cNvPr>
          <p:cNvSpPr/>
          <p:nvPr/>
        </p:nvSpPr>
        <p:spPr>
          <a:xfrm>
            <a:off x="4390677" y="2301410"/>
            <a:ext cx="3951514" cy="2460172"/>
          </a:xfrm>
          <a:custGeom>
            <a:avLst/>
            <a:gdLst>
              <a:gd name="connsiteX0" fmla="*/ 0 w 3951514"/>
              <a:gd name="connsiteY0" fmla="*/ 0 h 2460172"/>
              <a:gd name="connsiteX1" fmla="*/ 0 w 3951514"/>
              <a:gd name="connsiteY1" fmla="*/ 304800 h 2460172"/>
              <a:gd name="connsiteX2" fmla="*/ 1077686 w 3951514"/>
              <a:gd name="connsiteY2" fmla="*/ 1382486 h 2460172"/>
              <a:gd name="connsiteX3" fmla="*/ 1077686 w 3951514"/>
              <a:gd name="connsiteY3" fmla="*/ 2013858 h 2460172"/>
              <a:gd name="connsiteX4" fmla="*/ 2100943 w 3951514"/>
              <a:gd name="connsiteY4" fmla="*/ 2013858 h 2460172"/>
              <a:gd name="connsiteX5" fmla="*/ 2100943 w 3951514"/>
              <a:gd name="connsiteY5" fmla="*/ 2460172 h 2460172"/>
              <a:gd name="connsiteX6" fmla="*/ 3951514 w 3951514"/>
              <a:gd name="connsiteY6" fmla="*/ 2460172 h 246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1514" h="2460172">
                <a:moveTo>
                  <a:pt x="0" y="0"/>
                </a:moveTo>
                <a:lnTo>
                  <a:pt x="0" y="304800"/>
                </a:lnTo>
                <a:lnTo>
                  <a:pt x="1077686" y="1382486"/>
                </a:lnTo>
                <a:lnTo>
                  <a:pt x="1077686" y="2013858"/>
                </a:lnTo>
                <a:lnTo>
                  <a:pt x="2100943" y="2013858"/>
                </a:lnTo>
                <a:lnTo>
                  <a:pt x="2100943" y="2460172"/>
                </a:lnTo>
                <a:lnTo>
                  <a:pt x="3951514" y="2460172"/>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6167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80A6E-A0CE-2DA1-97CE-4A0AE41D7398}"/>
              </a:ext>
            </a:extLst>
          </p:cNvPr>
          <p:cNvSpPr>
            <a:spLocks noGrp="1"/>
          </p:cNvSpPr>
          <p:nvPr>
            <p:ph type="title"/>
          </p:nvPr>
        </p:nvSpPr>
        <p:spPr/>
        <p:txBody>
          <a:bodyPr/>
          <a:lstStyle/>
          <a:p>
            <a:r>
              <a:rPr lang="en-US" dirty="0"/>
              <a:t>Negative Sequence Construction</a:t>
            </a:r>
          </a:p>
        </p:txBody>
      </p:sp>
      <p:sp>
        <p:nvSpPr>
          <p:cNvPr id="3" name="Content Placeholder 2">
            <a:extLst>
              <a:ext uri="{FF2B5EF4-FFF2-40B4-BE49-F238E27FC236}">
                <a16:creationId xmlns:a16="http://schemas.microsoft.com/office/drawing/2014/main" id="{59C63C98-4E00-D5FF-5627-DFB66DBA7C12}"/>
              </a:ext>
            </a:extLst>
          </p:cNvPr>
          <p:cNvSpPr>
            <a:spLocks noGrp="1"/>
          </p:cNvSpPr>
          <p:nvPr>
            <p:ph idx="1"/>
          </p:nvPr>
        </p:nvSpPr>
        <p:spPr/>
        <p:txBody>
          <a:bodyPr/>
          <a:lstStyle/>
          <a:p>
            <a:r>
              <a:rPr lang="en-US" dirty="0"/>
              <a:t>Negative </a:t>
            </a:r>
            <a:r>
              <a:rPr lang="en-US" dirty="0" err="1"/>
              <a:t>stepline</a:t>
            </a:r>
            <a:r>
              <a:rPr lang="en-US" dirty="0"/>
              <a:t> sequence: </a:t>
            </a:r>
            <a:r>
              <a:rPr lang="en-US" dirty="0" err="1"/>
              <a:t>fcbea</a:t>
            </a:r>
            <a:endParaRPr lang="en-US" dirty="0"/>
          </a:p>
        </p:txBody>
      </p:sp>
      <p:sp>
        <p:nvSpPr>
          <p:cNvPr id="13" name="Rectangle 6">
            <a:extLst>
              <a:ext uri="{FF2B5EF4-FFF2-40B4-BE49-F238E27FC236}">
                <a16:creationId xmlns:a16="http://schemas.microsoft.com/office/drawing/2014/main" id="{351A18F2-A6CE-1DA1-E14A-7C27421C04C0}"/>
              </a:ext>
            </a:extLst>
          </p:cNvPr>
          <p:cNvSpPr>
            <a:spLocks noChangeAspect="1" noChangeArrowheads="1"/>
          </p:cNvSpPr>
          <p:nvPr/>
        </p:nvSpPr>
        <p:spPr bwMode="auto">
          <a:xfrm rot="5400000">
            <a:off x="4405588" y="2565177"/>
            <a:ext cx="1095780" cy="113430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e</a:t>
            </a:r>
            <a:endParaRPr lang="zh-TW" altLang="en-US" sz="2400" dirty="0">
              <a:solidFill>
                <a:schemeClr val="tx2"/>
              </a:solidFill>
              <a:latin typeface="Arial" charset="0"/>
              <a:ea typeface="新細明體" charset="0"/>
              <a:cs typeface="新細明體" charset="0"/>
            </a:endParaRPr>
          </a:p>
        </p:txBody>
      </p:sp>
      <p:sp>
        <p:nvSpPr>
          <p:cNvPr id="14" name="Rectangle 7">
            <a:extLst>
              <a:ext uri="{FF2B5EF4-FFF2-40B4-BE49-F238E27FC236}">
                <a16:creationId xmlns:a16="http://schemas.microsoft.com/office/drawing/2014/main" id="{0C1E013D-EB18-DEF0-5C3A-B640D9898EF7}"/>
              </a:ext>
            </a:extLst>
          </p:cNvPr>
          <p:cNvSpPr>
            <a:spLocks noChangeAspect="1" noChangeArrowheads="1"/>
          </p:cNvSpPr>
          <p:nvPr/>
        </p:nvSpPr>
        <p:spPr bwMode="auto">
          <a:xfrm>
            <a:off x="5820947" y="2931942"/>
            <a:ext cx="756202" cy="1266111"/>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a</a:t>
            </a:r>
          </a:p>
        </p:txBody>
      </p:sp>
      <p:sp>
        <p:nvSpPr>
          <p:cNvPr id="15" name="Rectangle 8">
            <a:extLst>
              <a:ext uri="{FF2B5EF4-FFF2-40B4-BE49-F238E27FC236}">
                <a16:creationId xmlns:a16="http://schemas.microsoft.com/office/drawing/2014/main" id="{8E350BBB-787B-28EB-4E2E-02E59472083B}"/>
              </a:ext>
            </a:extLst>
          </p:cNvPr>
          <p:cNvSpPr>
            <a:spLocks noChangeAspect="1" noChangeArrowheads="1"/>
          </p:cNvSpPr>
          <p:nvPr/>
        </p:nvSpPr>
        <p:spPr bwMode="auto">
          <a:xfrm rot="5400000">
            <a:off x="4962439" y="4374061"/>
            <a:ext cx="608765" cy="158681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f</a:t>
            </a:r>
          </a:p>
        </p:txBody>
      </p:sp>
      <p:sp>
        <p:nvSpPr>
          <p:cNvPr id="16" name="Rectangle 9">
            <a:extLst>
              <a:ext uri="{FF2B5EF4-FFF2-40B4-BE49-F238E27FC236}">
                <a16:creationId xmlns:a16="http://schemas.microsoft.com/office/drawing/2014/main" id="{E41E25EB-4E04-D743-D064-57EE8520711E}"/>
              </a:ext>
            </a:extLst>
          </p:cNvPr>
          <p:cNvSpPr>
            <a:spLocks noChangeAspect="1" noChangeArrowheads="1"/>
          </p:cNvSpPr>
          <p:nvPr/>
        </p:nvSpPr>
        <p:spPr bwMode="auto">
          <a:xfrm>
            <a:off x="7117648" y="2800088"/>
            <a:ext cx="756202" cy="1804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d</a:t>
            </a:r>
          </a:p>
        </p:txBody>
      </p:sp>
      <p:sp>
        <p:nvSpPr>
          <p:cNvPr id="17" name="Rectangle 11">
            <a:extLst>
              <a:ext uri="{FF2B5EF4-FFF2-40B4-BE49-F238E27FC236}">
                <a16:creationId xmlns:a16="http://schemas.microsoft.com/office/drawing/2014/main" id="{95D779BF-B448-8AEE-D7A5-5B0DA3DC3263}"/>
              </a:ext>
            </a:extLst>
          </p:cNvPr>
          <p:cNvSpPr>
            <a:spLocks noChangeAspect="1" noChangeArrowheads="1"/>
          </p:cNvSpPr>
          <p:nvPr/>
        </p:nvSpPr>
        <p:spPr bwMode="auto">
          <a:xfrm>
            <a:off x="4638394" y="3900381"/>
            <a:ext cx="630167" cy="608765"/>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c</a:t>
            </a:r>
          </a:p>
        </p:txBody>
      </p:sp>
      <p:sp>
        <p:nvSpPr>
          <p:cNvPr id="18" name="Rectangle 12">
            <a:extLst>
              <a:ext uri="{FF2B5EF4-FFF2-40B4-BE49-F238E27FC236}">
                <a16:creationId xmlns:a16="http://schemas.microsoft.com/office/drawing/2014/main" id="{8B8DD854-8F21-E1DC-4893-F55D723087EC}"/>
              </a:ext>
            </a:extLst>
          </p:cNvPr>
          <p:cNvSpPr>
            <a:spLocks noChangeAspect="1" noChangeArrowheads="1"/>
          </p:cNvSpPr>
          <p:nvPr/>
        </p:nvSpPr>
        <p:spPr bwMode="auto">
          <a:xfrm>
            <a:off x="6493240" y="4839303"/>
            <a:ext cx="1008270" cy="852273"/>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b</a:t>
            </a:r>
          </a:p>
        </p:txBody>
      </p:sp>
      <p:sp>
        <p:nvSpPr>
          <p:cNvPr id="19" name="Freeform 18">
            <a:extLst>
              <a:ext uri="{FF2B5EF4-FFF2-40B4-BE49-F238E27FC236}">
                <a16:creationId xmlns:a16="http://schemas.microsoft.com/office/drawing/2014/main" id="{6F2B6B20-093B-6CC8-4963-A67F2A2BE8E1}"/>
              </a:ext>
            </a:extLst>
          </p:cNvPr>
          <p:cNvSpPr/>
          <p:nvPr/>
        </p:nvSpPr>
        <p:spPr>
          <a:xfrm>
            <a:off x="3759306" y="2312296"/>
            <a:ext cx="4572000" cy="3733800"/>
          </a:xfrm>
          <a:custGeom>
            <a:avLst/>
            <a:gdLst>
              <a:gd name="connsiteX0" fmla="*/ 0 w 4572000"/>
              <a:gd name="connsiteY0" fmla="*/ 0 h 3733800"/>
              <a:gd name="connsiteX1" fmla="*/ 0 w 4572000"/>
              <a:gd name="connsiteY1" fmla="*/ 2590800 h 3733800"/>
              <a:gd name="connsiteX2" fmla="*/ 729343 w 4572000"/>
              <a:gd name="connsiteY2" fmla="*/ 2590800 h 3733800"/>
              <a:gd name="connsiteX3" fmla="*/ 2318657 w 4572000"/>
              <a:gd name="connsiteY3" fmla="*/ 3156857 h 3733800"/>
              <a:gd name="connsiteX4" fmla="*/ 2318657 w 4572000"/>
              <a:gd name="connsiteY4" fmla="*/ 3733800 h 3733800"/>
              <a:gd name="connsiteX5" fmla="*/ 4572000 w 4572000"/>
              <a:gd name="connsiteY5" fmla="*/ 3733800 h 373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3733800">
                <a:moveTo>
                  <a:pt x="0" y="0"/>
                </a:moveTo>
                <a:lnTo>
                  <a:pt x="0" y="2590800"/>
                </a:lnTo>
                <a:lnTo>
                  <a:pt x="729343" y="2590800"/>
                </a:lnTo>
                <a:lnTo>
                  <a:pt x="2318657" y="3156857"/>
                </a:lnTo>
                <a:lnTo>
                  <a:pt x="2318657" y="3733800"/>
                </a:lnTo>
                <a:lnTo>
                  <a:pt x="4572000" y="373380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A0C6524E-50AF-C069-1D6B-5221209CB923}"/>
              </a:ext>
            </a:extLst>
          </p:cNvPr>
          <p:cNvSpPr/>
          <p:nvPr/>
        </p:nvSpPr>
        <p:spPr>
          <a:xfrm>
            <a:off x="3922591" y="2290524"/>
            <a:ext cx="4408715" cy="3657600"/>
          </a:xfrm>
          <a:custGeom>
            <a:avLst/>
            <a:gdLst>
              <a:gd name="connsiteX0" fmla="*/ 0 w 4408715"/>
              <a:gd name="connsiteY0" fmla="*/ 0 h 3657600"/>
              <a:gd name="connsiteX1" fmla="*/ 0 w 4408715"/>
              <a:gd name="connsiteY1" fmla="*/ 1621972 h 3657600"/>
              <a:gd name="connsiteX2" fmla="*/ 751115 w 4408715"/>
              <a:gd name="connsiteY2" fmla="*/ 1621972 h 3657600"/>
              <a:gd name="connsiteX3" fmla="*/ 1349829 w 4408715"/>
              <a:gd name="connsiteY3" fmla="*/ 2220686 h 3657600"/>
              <a:gd name="connsiteX4" fmla="*/ 2253343 w 4408715"/>
              <a:gd name="connsiteY4" fmla="*/ 2220686 h 3657600"/>
              <a:gd name="connsiteX5" fmla="*/ 2253343 w 4408715"/>
              <a:gd name="connsiteY5" fmla="*/ 3657600 h 3657600"/>
              <a:gd name="connsiteX6" fmla="*/ 4408715 w 4408715"/>
              <a:gd name="connsiteY6"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715" h="3657600">
                <a:moveTo>
                  <a:pt x="0" y="0"/>
                </a:moveTo>
                <a:lnTo>
                  <a:pt x="0" y="1621972"/>
                </a:lnTo>
                <a:lnTo>
                  <a:pt x="751115" y="1621972"/>
                </a:lnTo>
                <a:lnTo>
                  <a:pt x="1349829" y="2220686"/>
                </a:lnTo>
                <a:lnTo>
                  <a:pt x="2253343" y="2220686"/>
                </a:lnTo>
                <a:lnTo>
                  <a:pt x="2253343" y="3657600"/>
                </a:lnTo>
                <a:lnTo>
                  <a:pt x="4408715" y="365760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8B20690D-6E04-C602-CF25-971239AFD23D}"/>
              </a:ext>
            </a:extLst>
          </p:cNvPr>
          <p:cNvSpPr/>
          <p:nvPr/>
        </p:nvSpPr>
        <p:spPr>
          <a:xfrm>
            <a:off x="4085877" y="2312296"/>
            <a:ext cx="4245429" cy="3374572"/>
          </a:xfrm>
          <a:custGeom>
            <a:avLst/>
            <a:gdLst>
              <a:gd name="connsiteX0" fmla="*/ 0 w 4245429"/>
              <a:gd name="connsiteY0" fmla="*/ 0 h 3374572"/>
              <a:gd name="connsiteX1" fmla="*/ 0 w 4245429"/>
              <a:gd name="connsiteY1" fmla="*/ 1480457 h 3374572"/>
              <a:gd name="connsiteX2" fmla="*/ 1328057 w 4245429"/>
              <a:gd name="connsiteY2" fmla="*/ 1480457 h 3374572"/>
              <a:gd name="connsiteX3" fmla="*/ 1328057 w 4245429"/>
              <a:gd name="connsiteY3" fmla="*/ 1589314 h 3374572"/>
              <a:gd name="connsiteX4" fmla="*/ 1328057 w 4245429"/>
              <a:gd name="connsiteY4" fmla="*/ 2100943 h 3374572"/>
              <a:gd name="connsiteX5" fmla="*/ 2253343 w 4245429"/>
              <a:gd name="connsiteY5" fmla="*/ 2100943 h 3374572"/>
              <a:gd name="connsiteX6" fmla="*/ 2253343 w 4245429"/>
              <a:gd name="connsiteY6" fmla="*/ 2558143 h 3374572"/>
              <a:gd name="connsiteX7" fmla="*/ 2405743 w 4245429"/>
              <a:gd name="connsiteY7" fmla="*/ 2558143 h 3374572"/>
              <a:gd name="connsiteX8" fmla="*/ 3418114 w 4245429"/>
              <a:gd name="connsiteY8" fmla="*/ 3374572 h 3374572"/>
              <a:gd name="connsiteX9" fmla="*/ 4245429 w 4245429"/>
              <a:gd name="connsiteY9" fmla="*/ 3374572 h 337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45429" h="3374572">
                <a:moveTo>
                  <a:pt x="0" y="0"/>
                </a:moveTo>
                <a:lnTo>
                  <a:pt x="0" y="1480457"/>
                </a:lnTo>
                <a:lnTo>
                  <a:pt x="1328057" y="1480457"/>
                </a:lnTo>
                <a:lnTo>
                  <a:pt x="1328057" y="1589314"/>
                </a:lnTo>
                <a:lnTo>
                  <a:pt x="1328057" y="2100943"/>
                </a:lnTo>
                <a:lnTo>
                  <a:pt x="2253343" y="2100943"/>
                </a:lnTo>
                <a:lnTo>
                  <a:pt x="2253343" y="2558143"/>
                </a:lnTo>
                <a:lnTo>
                  <a:pt x="2405743" y="2558143"/>
                </a:lnTo>
                <a:lnTo>
                  <a:pt x="3418114" y="3374572"/>
                </a:lnTo>
                <a:lnTo>
                  <a:pt x="4245429" y="3374572"/>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C91ECA8F-6567-F77C-8B0A-CFDDBB8B211D}"/>
              </a:ext>
            </a:extLst>
          </p:cNvPr>
          <p:cNvSpPr/>
          <p:nvPr/>
        </p:nvSpPr>
        <p:spPr>
          <a:xfrm>
            <a:off x="4390677" y="2301410"/>
            <a:ext cx="3951514" cy="2460172"/>
          </a:xfrm>
          <a:custGeom>
            <a:avLst/>
            <a:gdLst>
              <a:gd name="connsiteX0" fmla="*/ 0 w 3951514"/>
              <a:gd name="connsiteY0" fmla="*/ 0 h 2460172"/>
              <a:gd name="connsiteX1" fmla="*/ 0 w 3951514"/>
              <a:gd name="connsiteY1" fmla="*/ 304800 h 2460172"/>
              <a:gd name="connsiteX2" fmla="*/ 1077686 w 3951514"/>
              <a:gd name="connsiteY2" fmla="*/ 1382486 h 2460172"/>
              <a:gd name="connsiteX3" fmla="*/ 1077686 w 3951514"/>
              <a:gd name="connsiteY3" fmla="*/ 2013858 h 2460172"/>
              <a:gd name="connsiteX4" fmla="*/ 2100943 w 3951514"/>
              <a:gd name="connsiteY4" fmla="*/ 2013858 h 2460172"/>
              <a:gd name="connsiteX5" fmla="*/ 2100943 w 3951514"/>
              <a:gd name="connsiteY5" fmla="*/ 2460172 h 2460172"/>
              <a:gd name="connsiteX6" fmla="*/ 3951514 w 3951514"/>
              <a:gd name="connsiteY6" fmla="*/ 2460172 h 246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1514" h="2460172">
                <a:moveTo>
                  <a:pt x="0" y="0"/>
                </a:moveTo>
                <a:lnTo>
                  <a:pt x="0" y="304800"/>
                </a:lnTo>
                <a:lnTo>
                  <a:pt x="1077686" y="1382486"/>
                </a:lnTo>
                <a:lnTo>
                  <a:pt x="1077686" y="2013858"/>
                </a:lnTo>
                <a:lnTo>
                  <a:pt x="2100943" y="2013858"/>
                </a:lnTo>
                <a:lnTo>
                  <a:pt x="2100943" y="2460172"/>
                </a:lnTo>
                <a:lnTo>
                  <a:pt x="3951514" y="2460172"/>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BE5ED0F1-E393-3F93-F7CB-0C72646A56E9}"/>
              </a:ext>
            </a:extLst>
          </p:cNvPr>
          <p:cNvSpPr/>
          <p:nvPr/>
        </p:nvSpPr>
        <p:spPr>
          <a:xfrm>
            <a:off x="5805820" y="2257867"/>
            <a:ext cx="2547257" cy="2427514"/>
          </a:xfrm>
          <a:custGeom>
            <a:avLst/>
            <a:gdLst>
              <a:gd name="connsiteX0" fmla="*/ 0 w 2547257"/>
              <a:gd name="connsiteY0" fmla="*/ 0 h 2427514"/>
              <a:gd name="connsiteX1" fmla="*/ 0 w 2547257"/>
              <a:gd name="connsiteY1" fmla="*/ 685800 h 2427514"/>
              <a:gd name="connsiteX2" fmla="*/ 772886 w 2547257"/>
              <a:gd name="connsiteY2" fmla="*/ 1926771 h 2427514"/>
              <a:gd name="connsiteX3" fmla="*/ 772886 w 2547257"/>
              <a:gd name="connsiteY3" fmla="*/ 2427514 h 2427514"/>
              <a:gd name="connsiteX4" fmla="*/ 2547257 w 2547257"/>
              <a:gd name="connsiteY4" fmla="*/ 2427514 h 2427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7257" h="2427514">
                <a:moveTo>
                  <a:pt x="0" y="0"/>
                </a:moveTo>
                <a:lnTo>
                  <a:pt x="0" y="685800"/>
                </a:lnTo>
                <a:lnTo>
                  <a:pt x="772886" y="1926771"/>
                </a:lnTo>
                <a:lnTo>
                  <a:pt x="772886" y="2427514"/>
                </a:lnTo>
                <a:lnTo>
                  <a:pt x="2547257" y="2427514"/>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6172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12F83-D6F4-EC45-8CEE-2AAA5916F954}"/>
              </a:ext>
            </a:extLst>
          </p:cNvPr>
          <p:cNvSpPr>
            <a:spLocks noGrp="1"/>
          </p:cNvSpPr>
          <p:nvPr>
            <p:ph type="title"/>
          </p:nvPr>
        </p:nvSpPr>
        <p:spPr/>
        <p:txBody>
          <a:bodyPr/>
          <a:lstStyle/>
          <a:p>
            <a:r>
              <a:rPr lang="en-US" dirty="0"/>
              <a:t>Recap: </a:t>
            </a:r>
            <a:r>
              <a:rPr lang="en-US" dirty="0" err="1"/>
              <a:t>Floorplanning</a:t>
            </a:r>
            <a:endParaRPr lang="en-US" dirty="0"/>
          </a:p>
        </p:txBody>
      </p:sp>
      <p:sp>
        <p:nvSpPr>
          <p:cNvPr id="5" name="AutoShape 316">
            <a:extLst>
              <a:ext uri="{FF2B5EF4-FFF2-40B4-BE49-F238E27FC236}">
                <a16:creationId xmlns:a16="http://schemas.microsoft.com/office/drawing/2014/main" id="{FFCEE2FE-819B-0D40-8E27-FAEDA20CC283}"/>
              </a:ext>
            </a:extLst>
          </p:cNvPr>
          <p:cNvSpPr>
            <a:spLocks noChangeArrowheads="1"/>
          </p:cNvSpPr>
          <p:nvPr/>
        </p:nvSpPr>
        <p:spPr bwMode="auto">
          <a:xfrm>
            <a:off x="2899117" y="3068638"/>
            <a:ext cx="2476668" cy="1344612"/>
          </a:xfrm>
          <a:prstGeom prst="rightArrow">
            <a:avLst>
              <a:gd name="adj1" fmla="val 50102"/>
              <a:gd name="adj2" fmla="val 38150"/>
            </a:avLst>
          </a:prstGeom>
          <a:solidFill>
            <a:schemeClr val="tx1"/>
          </a:solidFill>
          <a:ln>
            <a:noFill/>
          </a:ln>
          <a:effec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grpSp>
        <p:nvGrpSpPr>
          <p:cNvPr id="25" name="Group 336">
            <a:extLst>
              <a:ext uri="{FF2B5EF4-FFF2-40B4-BE49-F238E27FC236}">
                <a16:creationId xmlns:a16="http://schemas.microsoft.com/office/drawing/2014/main" id="{3CB13568-CDAB-934C-BD77-1EBA26A923A5}"/>
              </a:ext>
            </a:extLst>
          </p:cNvPr>
          <p:cNvGrpSpPr>
            <a:grpSpLocks/>
          </p:cNvGrpSpPr>
          <p:nvPr/>
        </p:nvGrpSpPr>
        <p:grpSpPr bwMode="auto">
          <a:xfrm>
            <a:off x="2263240" y="4652965"/>
            <a:ext cx="1554926" cy="1012361"/>
            <a:chOff x="464" y="2560"/>
            <a:chExt cx="965" cy="628"/>
          </a:xfrm>
        </p:grpSpPr>
        <p:sp>
          <p:nvSpPr>
            <p:cNvPr id="28" name="AutoShape 338">
              <a:extLst>
                <a:ext uri="{FF2B5EF4-FFF2-40B4-BE49-F238E27FC236}">
                  <a16:creationId xmlns:a16="http://schemas.microsoft.com/office/drawing/2014/main" id="{7DECCE66-0E12-6E4E-8AF0-E82621216940}"/>
                </a:ext>
              </a:extLst>
            </p:cNvPr>
            <p:cNvSpPr>
              <a:spLocks noChangeArrowheads="1"/>
            </p:cNvSpPr>
            <p:nvPr/>
          </p:nvSpPr>
          <p:spPr bwMode="auto">
            <a:xfrm>
              <a:off x="464" y="2560"/>
              <a:ext cx="910" cy="628"/>
            </a:xfrm>
            <a:prstGeom prst="cloudCallout">
              <a:avLst>
                <a:gd name="adj1" fmla="val -43750"/>
                <a:gd name="adj2" fmla="val 70000"/>
              </a:avLst>
            </a:prstGeom>
            <a:solidFill>
              <a:srgbClr val="DDDDDD"/>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endParaRPr lang="zh-CN" altLang="en-US" sz="1600">
                <a:ea typeface="SimSun" panose="02010600030101010101" pitchFamily="2" charset="-122"/>
              </a:endParaRPr>
            </a:p>
          </p:txBody>
        </p:sp>
        <p:sp>
          <p:nvSpPr>
            <p:cNvPr id="27" name="Text Box 341">
              <a:extLst>
                <a:ext uri="{FF2B5EF4-FFF2-40B4-BE49-F238E27FC236}">
                  <a16:creationId xmlns:a16="http://schemas.microsoft.com/office/drawing/2014/main" id="{E74E73D8-2BC8-D04D-802C-C285F7AD0D44}"/>
                </a:ext>
              </a:extLst>
            </p:cNvPr>
            <p:cNvSpPr txBox="1">
              <a:spLocks noChangeArrowheads="1"/>
            </p:cNvSpPr>
            <p:nvPr/>
          </p:nvSpPr>
          <p:spPr bwMode="auto">
            <a:xfrm>
              <a:off x="582" y="2755"/>
              <a:ext cx="847" cy="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dirty="0">
                  <a:ea typeface="SimSun" panose="02010600030101010101" pitchFamily="2" charset="-122"/>
                </a:rPr>
                <a:t>Module </a:t>
              </a:r>
              <a:r>
                <a:rPr lang="en-US" altLang="zh-CN" sz="1600" i="1" dirty="0">
                  <a:ea typeface="SimSun" panose="02010600030101010101" pitchFamily="2" charset="-122"/>
                </a:rPr>
                <a:t>e</a:t>
              </a:r>
            </a:p>
          </p:txBody>
        </p:sp>
      </p:grpSp>
      <p:sp>
        <p:nvSpPr>
          <p:cNvPr id="52" name="AutoShape 364">
            <a:extLst>
              <a:ext uri="{FF2B5EF4-FFF2-40B4-BE49-F238E27FC236}">
                <a16:creationId xmlns:a16="http://schemas.microsoft.com/office/drawing/2014/main" id="{FBF9A117-E673-0D4C-A72D-6F24348571EA}"/>
              </a:ext>
            </a:extLst>
          </p:cNvPr>
          <p:cNvSpPr>
            <a:spLocks noChangeArrowheads="1"/>
          </p:cNvSpPr>
          <p:nvPr/>
        </p:nvSpPr>
        <p:spPr bwMode="auto">
          <a:xfrm>
            <a:off x="1122976" y="3940174"/>
            <a:ext cx="1197613" cy="827293"/>
          </a:xfrm>
          <a:prstGeom prst="cloudCallout">
            <a:avLst>
              <a:gd name="adj1" fmla="val -43750"/>
              <a:gd name="adj2" fmla="val 70000"/>
            </a:avLst>
          </a:prstGeom>
          <a:solidFill>
            <a:srgbClr val="DDDDDD"/>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endParaRPr lang="zh-CN" altLang="en-US" sz="1600">
              <a:ea typeface="SimSun" panose="02010600030101010101" pitchFamily="2" charset="-122"/>
            </a:endParaRPr>
          </a:p>
        </p:txBody>
      </p:sp>
      <p:sp>
        <p:nvSpPr>
          <p:cNvPr id="55" name="Text Box 367">
            <a:extLst>
              <a:ext uri="{FF2B5EF4-FFF2-40B4-BE49-F238E27FC236}">
                <a16:creationId xmlns:a16="http://schemas.microsoft.com/office/drawing/2014/main" id="{2BE012C2-F8AF-ED4A-8033-F46AA928DA13}"/>
              </a:ext>
            </a:extLst>
          </p:cNvPr>
          <p:cNvSpPr txBox="1">
            <a:spLocks noChangeArrowheads="1"/>
          </p:cNvSpPr>
          <p:nvPr/>
        </p:nvSpPr>
        <p:spPr bwMode="auto">
          <a:xfrm>
            <a:off x="1164889" y="4160837"/>
            <a:ext cx="11842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dirty="0">
                <a:ea typeface="SimSun" panose="02010600030101010101" pitchFamily="2" charset="-122"/>
              </a:rPr>
              <a:t>Module </a:t>
            </a:r>
            <a:r>
              <a:rPr lang="en-US" altLang="zh-CN" sz="1600" i="1" dirty="0">
                <a:ea typeface="SimSun" panose="02010600030101010101" pitchFamily="2" charset="-122"/>
              </a:rPr>
              <a:t>d</a:t>
            </a:r>
          </a:p>
        </p:txBody>
      </p:sp>
      <p:grpSp>
        <p:nvGrpSpPr>
          <p:cNvPr id="56" name="Group 368">
            <a:extLst>
              <a:ext uri="{FF2B5EF4-FFF2-40B4-BE49-F238E27FC236}">
                <a16:creationId xmlns:a16="http://schemas.microsoft.com/office/drawing/2014/main" id="{C713D393-E482-F64A-A3FE-E2B710987A53}"/>
              </a:ext>
            </a:extLst>
          </p:cNvPr>
          <p:cNvGrpSpPr>
            <a:grpSpLocks/>
          </p:cNvGrpSpPr>
          <p:nvPr/>
        </p:nvGrpSpPr>
        <p:grpSpPr bwMode="auto">
          <a:xfrm>
            <a:off x="1216948" y="2852738"/>
            <a:ext cx="1355419" cy="791290"/>
            <a:chOff x="104" y="1448"/>
            <a:chExt cx="841" cy="491"/>
          </a:xfrm>
        </p:grpSpPr>
        <p:sp>
          <p:nvSpPr>
            <p:cNvPr id="59" name="AutoShape 370">
              <a:extLst>
                <a:ext uri="{FF2B5EF4-FFF2-40B4-BE49-F238E27FC236}">
                  <a16:creationId xmlns:a16="http://schemas.microsoft.com/office/drawing/2014/main" id="{1023577D-7CE9-8C40-B70D-ECB4D925B360}"/>
                </a:ext>
              </a:extLst>
            </p:cNvPr>
            <p:cNvSpPr>
              <a:spLocks noChangeArrowheads="1"/>
            </p:cNvSpPr>
            <p:nvPr/>
          </p:nvSpPr>
          <p:spPr bwMode="auto">
            <a:xfrm>
              <a:off x="104" y="1448"/>
              <a:ext cx="713" cy="491"/>
            </a:xfrm>
            <a:prstGeom prst="cloudCallout">
              <a:avLst>
                <a:gd name="adj1" fmla="val -43750"/>
                <a:gd name="adj2" fmla="val 70000"/>
              </a:avLst>
            </a:prstGeom>
            <a:solidFill>
              <a:srgbClr val="DDDDDD"/>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endParaRPr lang="zh-CN" altLang="en-US" sz="1600">
                <a:ea typeface="SimSun" panose="02010600030101010101" pitchFamily="2" charset="-122"/>
              </a:endParaRPr>
            </a:p>
          </p:txBody>
        </p:sp>
        <p:sp>
          <p:nvSpPr>
            <p:cNvPr id="58" name="Text Box 373">
              <a:extLst>
                <a:ext uri="{FF2B5EF4-FFF2-40B4-BE49-F238E27FC236}">
                  <a16:creationId xmlns:a16="http://schemas.microsoft.com/office/drawing/2014/main" id="{F5C11405-DDAE-D54D-8EDE-753F24328B25}"/>
                </a:ext>
              </a:extLst>
            </p:cNvPr>
            <p:cNvSpPr txBox="1">
              <a:spLocks noChangeArrowheads="1"/>
            </p:cNvSpPr>
            <p:nvPr/>
          </p:nvSpPr>
          <p:spPr bwMode="auto">
            <a:xfrm>
              <a:off x="157" y="1546"/>
              <a:ext cx="788"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dirty="0">
                  <a:ea typeface="SimSun" panose="02010600030101010101" pitchFamily="2" charset="-122"/>
                </a:rPr>
                <a:t>Module </a:t>
              </a:r>
              <a:r>
                <a:rPr lang="en-US" altLang="zh-CN" sz="1600" i="1" dirty="0">
                  <a:ea typeface="SimSun" panose="02010600030101010101" pitchFamily="2" charset="-122"/>
                </a:rPr>
                <a:t>c</a:t>
              </a:r>
            </a:p>
          </p:txBody>
        </p:sp>
      </p:grpSp>
      <p:grpSp>
        <p:nvGrpSpPr>
          <p:cNvPr id="62" name="Group 374">
            <a:extLst>
              <a:ext uri="{FF2B5EF4-FFF2-40B4-BE49-F238E27FC236}">
                <a16:creationId xmlns:a16="http://schemas.microsoft.com/office/drawing/2014/main" id="{616C4E24-8AEB-854E-90B4-C1311D256A5A}"/>
              </a:ext>
            </a:extLst>
          </p:cNvPr>
          <p:cNvGrpSpPr>
            <a:grpSpLocks/>
          </p:cNvGrpSpPr>
          <p:nvPr/>
        </p:nvGrpSpPr>
        <p:grpSpPr bwMode="auto">
          <a:xfrm>
            <a:off x="2885888" y="2266950"/>
            <a:ext cx="1270780" cy="791255"/>
            <a:chOff x="849" y="967"/>
            <a:chExt cx="788" cy="491"/>
          </a:xfrm>
        </p:grpSpPr>
        <p:sp>
          <p:nvSpPr>
            <p:cNvPr id="65" name="AutoShape 376">
              <a:extLst>
                <a:ext uri="{FF2B5EF4-FFF2-40B4-BE49-F238E27FC236}">
                  <a16:creationId xmlns:a16="http://schemas.microsoft.com/office/drawing/2014/main" id="{96A71EBC-3B2A-FB46-A930-BF8AFC79E5C8}"/>
                </a:ext>
              </a:extLst>
            </p:cNvPr>
            <p:cNvSpPr>
              <a:spLocks noChangeArrowheads="1"/>
            </p:cNvSpPr>
            <p:nvPr/>
          </p:nvSpPr>
          <p:spPr bwMode="auto">
            <a:xfrm>
              <a:off x="849" y="967"/>
              <a:ext cx="712" cy="491"/>
            </a:xfrm>
            <a:prstGeom prst="cloudCallout">
              <a:avLst>
                <a:gd name="adj1" fmla="val -43750"/>
                <a:gd name="adj2" fmla="val 70000"/>
              </a:avLst>
            </a:prstGeom>
            <a:solidFill>
              <a:srgbClr val="DDDDDD"/>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endParaRPr lang="zh-CN" altLang="en-US" sz="1600">
                <a:ea typeface="SimSun" panose="02010600030101010101" pitchFamily="2" charset="-122"/>
              </a:endParaRPr>
            </a:p>
          </p:txBody>
        </p:sp>
        <p:sp>
          <p:nvSpPr>
            <p:cNvPr id="64" name="Text Box 379">
              <a:extLst>
                <a:ext uri="{FF2B5EF4-FFF2-40B4-BE49-F238E27FC236}">
                  <a16:creationId xmlns:a16="http://schemas.microsoft.com/office/drawing/2014/main" id="{5E0AE96E-903E-4846-B05F-60997C2CE5FA}"/>
                </a:ext>
              </a:extLst>
            </p:cNvPr>
            <p:cNvSpPr txBox="1">
              <a:spLocks noChangeArrowheads="1"/>
            </p:cNvSpPr>
            <p:nvPr/>
          </p:nvSpPr>
          <p:spPr bwMode="auto">
            <a:xfrm>
              <a:off x="905" y="1058"/>
              <a:ext cx="732"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dirty="0">
                  <a:ea typeface="SimSun" panose="02010600030101010101" pitchFamily="2" charset="-122"/>
                </a:rPr>
                <a:t>Module </a:t>
              </a:r>
              <a:r>
                <a:rPr lang="en-US" altLang="zh-CN" sz="1600" i="1" dirty="0">
                  <a:ea typeface="SimSun" panose="02010600030101010101" pitchFamily="2" charset="-122"/>
                </a:rPr>
                <a:t>b</a:t>
              </a:r>
            </a:p>
          </p:txBody>
        </p:sp>
      </p:grpSp>
      <p:sp>
        <p:nvSpPr>
          <p:cNvPr id="69" name="AutoShape 381">
            <a:extLst>
              <a:ext uri="{FF2B5EF4-FFF2-40B4-BE49-F238E27FC236}">
                <a16:creationId xmlns:a16="http://schemas.microsoft.com/office/drawing/2014/main" id="{601C78CF-38A8-2948-AA35-296CDBA61B84}"/>
              </a:ext>
            </a:extLst>
          </p:cNvPr>
          <p:cNvSpPr>
            <a:spLocks noChangeArrowheads="1"/>
          </p:cNvSpPr>
          <p:nvPr/>
        </p:nvSpPr>
        <p:spPr bwMode="auto">
          <a:xfrm>
            <a:off x="1301414" y="1662113"/>
            <a:ext cx="1149350" cy="793750"/>
          </a:xfrm>
          <a:prstGeom prst="cloudCallout">
            <a:avLst>
              <a:gd name="adj1" fmla="val -43750"/>
              <a:gd name="adj2" fmla="val 70000"/>
            </a:avLst>
          </a:prstGeom>
          <a:solidFill>
            <a:srgbClr val="DDDDDD"/>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endParaRPr lang="zh-CN" altLang="en-US" sz="1600">
              <a:ea typeface="SimSun" panose="02010600030101010101" pitchFamily="2" charset="-122"/>
            </a:endParaRPr>
          </a:p>
        </p:txBody>
      </p:sp>
      <p:sp>
        <p:nvSpPr>
          <p:cNvPr id="71" name="Text Box 384">
            <a:extLst>
              <a:ext uri="{FF2B5EF4-FFF2-40B4-BE49-F238E27FC236}">
                <a16:creationId xmlns:a16="http://schemas.microsoft.com/office/drawing/2014/main" id="{BD9620BC-C833-DA4B-9181-5D90A596328E}"/>
              </a:ext>
            </a:extLst>
          </p:cNvPr>
          <p:cNvSpPr txBox="1">
            <a:spLocks noChangeArrowheads="1"/>
          </p:cNvSpPr>
          <p:nvPr/>
        </p:nvSpPr>
        <p:spPr bwMode="auto">
          <a:xfrm>
            <a:off x="1349720" y="1822450"/>
            <a:ext cx="11668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a:ea typeface="SimSun" panose="02010600030101010101" pitchFamily="2" charset="-122"/>
              </a:rPr>
              <a:t>Module </a:t>
            </a:r>
            <a:r>
              <a:rPr lang="en-US" altLang="zh-CN" sz="1600" i="1">
                <a:ea typeface="SimSun" panose="02010600030101010101" pitchFamily="2" charset="-122"/>
              </a:rPr>
              <a:t>a</a:t>
            </a:r>
          </a:p>
        </p:txBody>
      </p:sp>
      <p:sp>
        <p:nvSpPr>
          <p:cNvPr id="79" name="Text Box 392">
            <a:extLst>
              <a:ext uri="{FF2B5EF4-FFF2-40B4-BE49-F238E27FC236}">
                <a16:creationId xmlns:a16="http://schemas.microsoft.com/office/drawing/2014/main" id="{793D1861-D958-924E-AFAB-52EC4BC7D820}"/>
              </a:ext>
            </a:extLst>
          </p:cNvPr>
          <p:cNvSpPr txBox="1">
            <a:spLocks noChangeArrowheads="1"/>
          </p:cNvSpPr>
          <p:nvPr/>
        </p:nvSpPr>
        <p:spPr bwMode="auto">
          <a:xfrm>
            <a:off x="3116336" y="3536033"/>
            <a:ext cx="192709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2000" b="1" dirty="0">
                <a:solidFill>
                  <a:schemeClr val="bg1"/>
                </a:solidFill>
                <a:ea typeface="SimSun" panose="02010600030101010101" pitchFamily="2" charset="-122"/>
              </a:rPr>
              <a:t>Floorplanning</a:t>
            </a:r>
          </a:p>
        </p:txBody>
      </p:sp>
      <p:grpSp>
        <p:nvGrpSpPr>
          <p:cNvPr id="92" name="Group 91">
            <a:extLst>
              <a:ext uri="{FF2B5EF4-FFF2-40B4-BE49-F238E27FC236}">
                <a16:creationId xmlns:a16="http://schemas.microsoft.com/office/drawing/2014/main" id="{9A07D36A-4B9A-3647-A21E-929F8D2C4922}"/>
              </a:ext>
            </a:extLst>
          </p:cNvPr>
          <p:cNvGrpSpPr/>
          <p:nvPr/>
        </p:nvGrpSpPr>
        <p:grpSpPr>
          <a:xfrm>
            <a:off x="5499641" y="1476254"/>
            <a:ext cx="5771950" cy="4860398"/>
            <a:chOff x="4936672" y="1557338"/>
            <a:chExt cx="5056188" cy="4257675"/>
          </a:xfrm>
        </p:grpSpPr>
        <p:sp>
          <p:nvSpPr>
            <p:cNvPr id="6" name="Rectangle 317">
              <a:extLst>
                <a:ext uri="{FF2B5EF4-FFF2-40B4-BE49-F238E27FC236}">
                  <a16:creationId xmlns:a16="http://schemas.microsoft.com/office/drawing/2014/main" id="{3926CD40-EE21-A24C-86A2-77F5BA411401}"/>
                </a:ext>
              </a:extLst>
            </p:cNvPr>
            <p:cNvSpPr>
              <a:spLocks noChangeArrowheads="1"/>
            </p:cNvSpPr>
            <p:nvPr/>
          </p:nvSpPr>
          <p:spPr bwMode="auto">
            <a:xfrm>
              <a:off x="4995410" y="2111375"/>
              <a:ext cx="4933950" cy="3181350"/>
            </a:xfrm>
            <a:prstGeom prst="rect">
              <a:avLst/>
            </a:prstGeom>
            <a:solidFill>
              <a:srgbClr val="EAEAEA"/>
            </a:solidFill>
            <a:ln w="9525">
              <a:solidFill>
                <a:srgbClr val="969696"/>
              </a:solidFill>
              <a:miter lim="800000"/>
              <a:headEnd/>
              <a:tailEnd/>
            </a:ln>
            <a:effectLst>
              <a:outerShdw dist="35921" dir="2700000" algn="ctr" rotWithShape="0">
                <a:schemeClr val="bg2"/>
              </a:outerShdw>
            </a:effec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7" name="Rectangle 318">
              <a:extLst>
                <a:ext uri="{FF2B5EF4-FFF2-40B4-BE49-F238E27FC236}">
                  <a16:creationId xmlns:a16="http://schemas.microsoft.com/office/drawing/2014/main" id="{5D450873-87A9-C343-944A-BB1770C0DCB5}"/>
                </a:ext>
              </a:extLst>
            </p:cNvPr>
            <p:cNvSpPr>
              <a:spLocks noChangeArrowheads="1"/>
            </p:cNvSpPr>
            <p:nvPr/>
          </p:nvSpPr>
          <p:spPr bwMode="auto">
            <a:xfrm>
              <a:off x="5660572" y="2497138"/>
              <a:ext cx="1265238" cy="842962"/>
            </a:xfrm>
            <a:prstGeom prst="rect">
              <a:avLst/>
            </a:prstGeom>
            <a:solidFill>
              <a:srgbClr val="B2B2B2"/>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8" name="Rectangle 319">
              <a:extLst>
                <a:ext uri="{FF2B5EF4-FFF2-40B4-BE49-F238E27FC236}">
                  <a16:creationId xmlns:a16="http://schemas.microsoft.com/office/drawing/2014/main" id="{D92B6AD5-4A3F-7A41-8B9B-7A2F07EDC554}"/>
                </a:ext>
              </a:extLst>
            </p:cNvPr>
            <p:cNvSpPr>
              <a:spLocks noChangeArrowheads="1"/>
            </p:cNvSpPr>
            <p:nvPr/>
          </p:nvSpPr>
          <p:spPr bwMode="auto">
            <a:xfrm>
              <a:off x="8549822" y="2617788"/>
              <a:ext cx="785813" cy="496887"/>
            </a:xfrm>
            <a:prstGeom prst="rect">
              <a:avLst/>
            </a:prstGeom>
            <a:solidFill>
              <a:srgbClr val="B2B2B2"/>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9" name="Rectangle 320">
              <a:extLst>
                <a:ext uri="{FF2B5EF4-FFF2-40B4-BE49-F238E27FC236}">
                  <a16:creationId xmlns:a16="http://schemas.microsoft.com/office/drawing/2014/main" id="{105E5D1F-F4A9-D447-ABCD-23947FA434EE}"/>
                </a:ext>
              </a:extLst>
            </p:cNvPr>
            <p:cNvSpPr>
              <a:spLocks noChangeArrowheads="1"/>
            </p:cNvSpPr>
            <p:nvPr/>
          </p:nvSpPr>
          <p:spPr bwMode="auto">
            <a:xfrm>
              <a:off x="8189460" y="3340100"/>
              <a:ext cx="1143000" cy="555625"/>
            </a:xfrm>
            <a:prstGeom prst="rect">
              <a:avLst/>
            </a:prstGeom>
            <a:solidFill>
              <a:srgbClr val="B2B2B2"/>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0" name="Rectangle 321">
              <a:extLst>
                <a:ext uri="{FF2B5EF4-FFF2-40B4-BE49-F238E27FC236}">
                  <a16:creationId xmlns:a16="http://schemas.microsoft.com/office/drawing/2014/main" id="{B4593338-D97D-7947-B888-CDC057BE1A81}"/>
                </a:ext>
              </a:extLst>
            </p:cNvPr>
            <p:cNvSpPr>
              <a:spLocks noChangeArrowheads="1"/>
            </p:cNvSpPr>
            <p:nvPr/>
          </p:nvSpPr>
          <p:spPr bwMode="auto">
            <a:xfrm>
              <a:off x="5660572" y="3641725"/>
              <a:ext cx="541338" cy="1082675"/>
            </a:xfrm>
            <a:prstGeom prst="rect">
              <a:avLst/>
            </a:prstGeom>
            <a:solidFill>
              <a:srgbClr val="B2B2B2"/>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1" name="Rectangle 322">
              <a:extLst>
                <a:ext uri="{FF2B5EF4-FFF2-40B4-BE49-F238E27FC236}">
                  <a16:creationId xmlns:a16="http://schemas.microsoft.com/office/drawing/2014/main" id="{766D9347-95D7-EE4D-AC79-D864BCBD6574}"/>
                </a:ext>
              </a:extLst>
            </p:cNvPr>
            <p:cNvSpPr>
              <a:spLocks noChangeArrowheads="1"/>
            </p:cNvSpPr>
            <p:nvPr/>
          </p:nvSpPr>
          <p:spPr bwMode="auto">
            <a:xfrm>
              <a:off x="7340147" y="4122738"/>
              <a:ext cx="1995488" cy="601662"/>
            </a:xfrm>
            <a:prstGeom prst="rect">
              <a:avLst/>
            </a:prstGeom>
            <a:solidFill>
              <a:srgbClr val="B2B2B2"/>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2" name="Rectangle 323">
              <a:extLst>
                <a:ext uri="{FF2B5EF4-FFF2-40B4-BE49-F238E27FC236}">
                  <a16:creationId xmlns:a16="http://schemas.microsoft.com/office/drawing/2014/main" id="{DDF84BC7-5DC5-674F-85CC-CB60C3C12152}"/>
                </a:ext>
              </a:extLst>
            </p:cNvPr>
            <p:cNvSpPr>
              <a:spLocks noChangeArrowheads="1"/>
            </p:cNvSpPr>
            <p:nvPr/>
          </p:nvSpPr>
          <p:spPr bwMode="auto">
            <a:xfrm>
              <a:off x="5117647" y="3611563"/>
              <a:ext cx="180975" cy="179387"/>
            </a:xfrm>
            <a:prstGeom prst="rect">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3" name="Rectangle 324">
              <a:extLst>
                <a:ext uri="{FF2B5EF4-FFF2-40B4-BE49-F238E27FC236}">
                  <a16:creationId xmlns:a16="http://schemas.microsoft.com/office/drawing/2014/main" id="{F1FB2463-A125-8647-90CC-78C19B27B7CC}"/>
                </a:ext>
              </a:extLst>
            </p:cNvPr>
            <p:cNvSpPr>
              <a:spLocks noChangeArrowheads="1"/>
            </p:cNvSpPr>
            <p:nvPr/>
          </p:nvSpPr>
          <p:spPr bwMode="auto">
            <a:xfrm>
              <a:off x="9635672" y="2678113"/>
              <a:ext cx="180975" cy="1793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4" name="Rectangle 325">
              <a:extLst>
                <a:ext uri="{FF2B5EF4-FFF2-40B4-BE49-F238E27FC236}">
                  <a16:creationId xmlns:a16="http://schemas.microsoft.com/office/drawing/2014/main" id="{0EA5CC40-A615-3141-92AE-C0FC2335552C}"/>
                </a:ext>
              </a:extLst>
            </p:cNvPr>
            <p:cNvSpPr>
              <a:spLocks noChangeArrowheads="1"/>
            </p:cNvSpPr>
            <p:nvPr/>
          </p:nvSpPr>
          <p:spPr bwMode="auto">
            <a:xfrm>
              <a:off x="9635672" y="3611563"/>
              <a:ext cx="180975" cy="179387"/>
            </a:xfrm>
            <a:prstGeom prst="rect">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5" name="Rectangle 326">
              <a:extLst>
                <a:ext uri="{FF2B5EF4-FFF2-40B4-BE49-F238E27FC236}">
                  <a16:creationId xmlns:a16="http://schemas.microsoft.com/office/drawing/2014/main" id="{C10F19AD-9C0F-BE43-A9AF-55CE280DEB72}"/>
                </a:ext>
              </a:extLst>
            </p:cNvPr>
            <p:cNvSpPr>
              <a:spLocks noChangeArrowheads="1"/>
            </p:cNvSpPr>
            <p:nvPr/>
          </p:nvSpPr>
          <p:spPr bwMode="auto">
            <a:xfrm>
              <a:off x="9635672" y="4543425"/>
              <a:ext cx="180975" cy="1809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grpSp>
          <p:nvGrpSpPr>
            <p:cNvPr id="16" name="Group 327">
              <a:extLst>
                <a:ext uri="{FF2B5EF4-FFF2-40B4-BE49-F238E27FC236}">
                  <a16:creationId xmlns:a16="http://schemas.microsoft.com/office/drawing/2014/main" id="{12513FAD-3BE5-6C40-AC0A-2B242EED5F3A}"/>
                </a:ext>
              </a:extLst>
            </p:cNvPr>
            <p:cNvGrpSpPr>
              <a:grpSpLocks/>
            </p:cNvGrpSpPr>
            <p:nvPr/>
          </p:nvGrpSpPr>
          <p:grpSpPr bwMode="auto">
            <a:xfrm rot="-5400000">
              <a:off x="7556841" y="1262857"/>
              <a:ext cx="180975" cy="2046287"/>
              <a:chOff x="340" y="1570"/>
              <a:chExt cx="136" cy="1542"/>
            </a:xfrm>
          </p:grpSpPr>
          <p:sp>
            <p:nvSpPr>
              <p:cNvPr id="17" name="Rectangle 328">
                <a:extLst>
                  <a:ext uri="{FF2B5EF4-FFF2-40B4-BE49-F238E27FC236}">
                    <a16:creationId xmlns:a16="http://schemas.microsoft.com/office/drawing/2014/main" id="{B3BADE96-75DC-F949-95CB-81297F93155F}"/>
                  </a:ext>
                </a:extLst>
              </p:cNvPr>
              <p:cNvSpPr>
                <a:spLocks noChangeArrowheads="1"/>
              </p:cNvSpPr>
              <p:nvPr/>
            </p:nvSpPr>
            <p:spPr bwMode="auto">
              <a:xfrm>
                <a:off x="340" y="1570"/>
                <a:ext cx="136" cy="13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8" name="Rectangle 329">
                <a:extLst>
                  <a:ext uri="{FF2B5EF4-FFF2-40B4-BE49-F238E27FC236}">
                    <a16:creationId xmlns:a16="http://schemas.microsoft.com/office/drawing/2014/main" id="{69DCB2B0-0CE1-D743-B7C5-BAAD7A9F6D3A}"/>
                  </a:ext>
                </a:extLst>
              </p:cNvPr>
              <p:cNvSpPr>
                <a:spLocks noChangeArrowheads="1"/>
              </p:cNvSpPr>
              <p:nvPr/>
            </p:nvSpPr>
            <p:spPr bwMode="auto">
              <a:xfrm>
                <a:off x="340" y="2273"/>
                <a:ext cx="136" cy="13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9" name="Rectangle 330">
                <a:extLst>
                  <a:ext uri="{FF2B5EF4-FFF2-40B4-BE49-F238E27FC236}">
                    <a16:creationId xmlns:a16="http://schemas.microsoft.com/office/drawing/2014/main" id="{88C052E3-086A-3547-99D7-7D1543F2A151}"/>
                  </a:ext>
                </a:extLst>
              </p:cNvPr>
              <p:cNvSpPr>
                <a:spLocks noChangeArrowheads="1"/>
              </p:cNvSpPr>
              <p:nvPr/>
            </p:nvSpPr>
            <p:spPr bwMode="auto">
              <a:xfrm>
                <a:off x="340" y="2976"/>
                <a:ext cx="136" cy="13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grpSp>
        <p:sp>
          <p:nvSpPr>
            <p:cNvPr id="20" name="Text Box 331">
              <a:extLst>
                <a:ext uri="{FF2B5EF4-FFF2-40B4-BE49-F238E27FC236}">
                  <a16:creationId xmlns:a16="http://schemas.microsoft.com/office/drawing/2014/main" id="{3B138491-5CE3-C146-A0A8-772A772EFBA9}"/>
                </a:ext>
              </a:extLst>
            </p:cNvPr>
            <p:cNvSpPr txBox="1">
              <a:spLocks noChangeArrowheads="1"/>
            </p:cNvSpPr>
            <p:nvPr/>
          </p:nvSpPr>
          <p:spPr bwMode="auto">
            <a:xfrm>
              <a:off x="4936672" y="3319463"/>
              <a:ext cx="635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r>
                <a:rPr lang="de-DE" altLang="en-US" sz="1600" b="1" i="1"/>
                <a:t>GND</a:t>
              </a:r>
            </a:p>
          </p:txBody>
        </p:sp>
        <p:sp>
          <p:nvSpPr>
            <p:cNvPr id="21" name="Text Box 332">
              <a:extLst>
                <a:ext uri="{FF2B5EF4-FFF2-40B4-BE49-F238E27FC236}">
                  <a16:creationId xmlns:a16="http://schemas.microsoft.com/office/drawing/2014/main" id="{247B568E-BC5C-AB4D-8CDC-0307F23C3C9B}"/>
                </a:ext>
              </a:extLst>
            </p:cNvPr>
            <p:cNvSpPr txBox="1">
              <a:spLocks noChangeArrowheads="1"/>
            </p:cNvSpPr>
            <p:nvPr/>
          </p:nvSpPr>
          <p:spPr bwMode="auto">
            <a:xfrm>
              <a:off x="9381672" y="3309938"/>
              <a:ext cx="6111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r>
                <a:rPr lang="de-DE" altLang="en-US" sz="1600" b="1" i="1"/>
                <a:t>VDD</a:t>
              </a:r>
            </a:p>
          </p:txBody>
        </p:sp>
        <p:sp>
          <p:nvSpPr>
            <p:cNvPr id="22" name="Line 333">
              <a:extLst>
                <a:ext uri="{FF2B5EF4-FFF2-40B4-BE49-F238E27FC236}">
                  <a16:creationId xmlns:a16="http://schemas.microsoft.com/office/drawing/2014/main" id="{257499C7-D13E-7E46-90FC-046728CA8D4F}"/>
                </a:ext>
              </a:extLst>
            </p:cNvPr>
            <p:cNvSpPr>
              <a:spLocks noChangeShapeType="1"/>
            </p:cNvSpPr>
            <p:nvPr/>
          </p:nvSpPr>
          <p:spPr bwMode="auto">
            <a:xfrm>
              <a:off x="5539922" y="3521075"/>
              <a:ext cx="26495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334">
              <a:extLst>
                <a:ext uri="{FF2B5EF4-FFF2-40B4-BE49-F238E27FC236}">
                  <a16:creationId xmlns:a16="http://schemas.microsoft.com/office/drawing/2014/main" id="{AADA940C-6EEF-664A-9BEF-71E1C820D492}"/>
                </a:ext>
              </a:extLst>
            </p:cNvPr>
            <p:cNvSpPr>
              <a:spLocks noChangeShapeType="1"/>
            </p:cNvSpPr>
            <p:nvPr/>
          </p:nvSpPr>
          <p:spPr bwMode="auto">
            <a:xfrm>
              <a:off x="7525885" y="3521075"/>
              <a:ext cx="0" cy="60166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335">
              <a:extLst>
                <a:ext uri="{FF2B5EF4-FFF2-40B4-BE49-F238E27FC236}">
                  <a16:creationId xmlns:a16="http://schemas.microsoft.com/office/drawing/2014/main" id="{5DB40249-2949-CA44-9F53-AB8D381EC014}"/>
                </a:ext>
              </a:extLst>
            </p:cNvPr>
            <p:cNvSpPr>
              <a:spLocks noChangeShapeType="1"/>
            </p:cNvSpPr>
            <p:nvPr/>
          </p:nvSpPr>
          <p:spPr bwMode="auto">
            <a:xfrm>
              <a:off x="9359447" y="2867025"/>
              <a:ext cx="120650"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Rectangle 342">
              <a:extLst>
                <a:ext uri="{FF2B5EF4-FFF2-40B4-BE49-F238E27FC236}">
                  <a16:creationId xmlns:a16="http://schemas.microsoft.com/office/drawing/2014/main" id="{416F1FB8-3F57-AF42-8C04-C5672161D5B7}"/>
                </a:ext>
              </a:extLst>
            </p:cNvPr>
            <p:cNvSpPr>
              <a:spLocks noChangeArrowheads="1"/>
            </p:cNvSpPr>
            <p:nvPr/>
          </p:nvSpPr>
          <p:spPr bwMode="auto">
            <a:xfrm>
              <a:off x="6152697" y="3743325"/>
              <a:ext cx="107950" cy="106363"/>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32" name="Rectangle 343">
              <a:extLst>
                <a:ext uri="{FF2B5EF4-FFF2-40B4-BE49-F238E27FC236}">
                  <a16:creationId xmlns:a16="http://schemas.microsoft.com/office/drawing/2014/main" id="{4EB43871-987D-9C4A-9036-E6A73FD3C7C2}"/>
                </a:ext>
              </a:extLst>
            </p:cNvPr>
            <p:cNvSpPr>
              <a:spLocks noChangeArrowheads="1"/>
            </p:cNvSpPr>
            <p:nvPr/>
          </p:nvSpPr>
          <p:spPr bwMode="auto">
            <a:xfrm>
              <a:off x="6254297" y="3275013"/>
              <a:ext cx="107950" cy="106362"/>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33" name="Rectangle 344">
              <a:extLst>
                <a:ext uri="{FF2B5EF4-FFF2-40B4-BE49-F238E27FC236}">
                  <a16:creationId xmlns:a16="http://schemas.microsoft.com/office/drawing/2014/main" id="{272887A5-C5BE-2A49-8802-37D0DE705B16}"/>
                </a:ext>
              </a:extLst>
            </p:cNvPr>
            <p:cNvSpPr>
              <a:spLocks noChangeArrowheads="1"/>
            </p:cNvSpPr>
            <p:nvPr/>
          </p:nvSpPr>
          <p:spPr bwMode="auto">
            <a:xfrm>
              <a:off x="6884535" y="3132138"/>
              <a:ext cx="107950" cy="106362"/>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34" name="Rectangle 345">
              <a:extLst>
                <a:ext uri="{FF2B5EF4-FFF2-40B4-BE49-F238E27FC236}">
                  <a16:creationId xmlns:a16="http://schemas.microsoft.com/office/drawing/2014/main" id="{205F0C14-69EC-6547-9710-F3D3F3C42533}"/>
                </a:ext>
              </a:extLst>
            </p:cNvPr>
            <p:cNvSpPr>
              <a:spLocks noChangeArrowheads="1"/>
            </p:cNvSpPr>
            <p:nvPr/>
          </p:nvSpPr>
          <p:spPr bwMode="auto">
            <a:xfrm>
              <a:off x="8145010" y="3663950"/>
              <a:ext cx="107950" cy="10795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35" name="Rectangle 346">
              <a:extLst>
                <a:ext uri="{FF2B5EF4-FFF2-40B4-BE49-F238E27FC236}">
                  <a16:creationId xmlns:a16="http://schemas.microsoft.com/office/drawing/2014/main" id="{1E7DE076-F677-6D40-8D6C-93E93ECB5611}"/>
                </a:ext>
              </a:extLst>
            </p:cNvPr>
            <p:cNvSpPr>
              <a:spLocks noChangeArrowheads="1"/>
            </p:cNvSpPr>
            <p:nvPr/>
          </p:nvSpPr>
          <p:spPr bwMode="auto">
            <a:xfrm>
              <a:off x="8884785" y="3057525"/>
              <a:ext cx="107950" cy="10795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36" name="Rectangle 347">
              <a:extLst>
                <a:ext uri="{FF2B5EF4-FFF2-40B4-BE49-F238E27FC236}">
                  <a16:creationId xmlns:a16="http://schemas.microsoft.com/office/drawing/2014/main" id="{61BC21EE-7C75-6746-BCE7-0B7A777B6E25}"/>
                </a:ext>
              </a:extLst>
            </p:cNvPr>
            <p:cNvSpPr>
              <a:spLocks noChangeArrowheads="1"/>
            </p:cNvSpPr>
            <p:nvPr/>
          </p:nvSpPr>
          <p:spPr bwMode="auto">
            <a:xfrm>
              <a:off x="8198985" y="4064000"/>
              <a:ext cx="107950" cy="10795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37" name="Rectangle 348">
              <a:extLst>
                <a:ext uri="{FF2B5EF4-FFF2-40B4-BE49-F238E27FC236}">
                  <a16:creationId xmlns:a16="http://schemas.microsoft.com/office/drawing/2014/main" id="{21420E3A-0D3C-7143-A37B-938217E9EE62}"/>
                </a:ext>
              </a:extLst>
            </p:cNvPr>
            <p:cNvSpPr>
              <a:spLocks noChangeArrowheads="1"/>
            </p:cNvSpPr>
            <p:nvPr/>
          </p:nvSpPr>
          <p:spPr bwMode="auto">
            <a:xfrm>
              <a:off x="7290935" y="4411663"/>
              <a:ext cx="107950" cy="10795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38" name="Line 349">
              <a:extLst>
                <a:ext uri="{FF2B5EF4-FFF2-40B4-BE49-F238E27FC236}">
                  <a16:creationId xmlns:a16="http://schemas.microsoft.com/office/drawing/2014/main" id="{143A943A-DB5F-D946-B392-EDCD862C0F95}"/>
                </a:ext>
              </a:extLst>
            </p:cNvPr>
            <p:cNvSpPr>
              <a:spLocks noChangeShapeType="1"/>
            </p:cNvSpPr>
            <p:nvPr/>
          </p:nvSpPr>
          <p:spPr bwMode="auto">
            <a:xfrm flipH="1">
              <a:off x="6716260" y="1847850"/>
              <a:ext cx="936625" cy="330200"/>
            </a:xfrm>
            <a:prstGeom prst="line">
              <a:avLst/>
            </a:prstGeom>
            <a:noFill/>
            <a:ln w="952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 name="Line 350">
              <a:extLst>
                <a:ext uri="{FF2B5EF4-FFF2-40B4-BE49-F238E27FC236}">
                  <a16:creationId xmlns:a16="http://schemas.microsoft.com/office/drawing/2014/main" id="{BCB43EC9-ECBF-4D40-97AB-BFADB311ADD0}"/>
                </a:ext>
              </a:extLst>
            </p:cNvPr>
            <p:cNvSpPr>
              <a:spLocks noChangeShapeType="1"/>
            </p:cNvSpPr>
            <p:nvPr/>
          </p:nvSpPr>
          <p:spPr bwMode="auto">
            <a:xfrm>
              <a:off x="7649710" y="1841500"/>
              <a:ext cx="0" cy="346075"/>
            </a:xfrm>
            <a:prstGeom prst="line">
              <a:avLst/>
            </a:prstGeom>
            <a:noFill/>
            <a:ln w="952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 name="Line 351">
              <a:extLst>
                <a:ext uri="{FF2B5EF4-FFF2-40B4-BE49-F238E27FC236}">
                  <a16:creationId xmlns:a16="http://schemas.microsoft.com/office/drawing/2014/main" id="{DA99EDF3-A83B-4047-BF29-125739D2EF1D}"/>
                </a:ext>
              </a:extLst>
            </p:cNvPr>
            <p:cNvSpPr>
              <a:spLocks noChangeShapeType="1"/>
            </p:cNvSpPr>
            <p:nvPr/>
          </p:nvSpPr>
          <p:spPr bwMode="auto">
            <a:xfrm>
              <a:off x="7659235" y="1847850"/>
              <a:ext cx="912812" cy="322263"/>
            </a:xfrm>
            <a:prstGeom prst="line">
              <a:avLst/>
            </a:prstGeom>
            <a:noFill/>
            <a:ln w="952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 name="Text Box 352">
              <a:extLst>
                <a:ext uri="{FF2B5EF4-FFF2-40B4-BE49-F238E27FC236}">
                  <a16:creationId xmlns:a16="http://schemas.microsoft.com/office/drawing/2014/main" id="{9FC897CC-101C-F642-B976-7DBA58C41F64}"/>
                </a:ext>
              </a:extLst>
            </p:cNvPr>
            <p:cNvSpPr txBox="1">
              <a:spLocks noChangeArrowheads="1"/>
            </p:cNvSpPr>
            <p:nvPr/>
          </p:nvSpPr>
          <p:spPr bwMode="auto">
            <a:xfrm>
              <a:off x="7009947" y="1557338"/>
              <a:ext cx="1370013" cy="336550"/>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a:ea typeface="SimSun" panose="02010600030101010101" pitchFamily="2" charset="-122"/>
                </a:rPr>
                <a:t>I/O Pads</a:t>
              </a:r>
            </a:p>
          </p:txBody>
        </p:sp>
        <p:sp>
          <p:nvSpPr>
            <p:cNvPr id="42" name="Text Box 353">
              <a:extLst>
                <a:ext uri="{FF2B5EF4-FFF2-40B4-BE49-F238E27FC236}">
                  <a16:creationId xmlns:a16="http://schemas.microsoft.com/office/drawing/2014/main" id="{73EC8D81-AE14-4747-AA38-C712D5804D7D}"/>
                </a:ext>
              </a:extLst>
            </p:cNvPr>
            <p:cNvSpPr txBox="1">
              <a:spLocks noChangeArrowheads="1"/>
            </p:cNvSpPr>
            <p:nvPr/>
          </p:nvSpPr>
          <p:spPr bwMode="auto">
            <a:xfrm>
              <a:off x="6260647" y="3600450"/>
              <a:ext cx="13065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a:ea typeface="SimSun" panose="02010600030101010101" pitchFamily="2" charset="-122"/>
                </a:rPr>
                <a:t>Block Pins</a:t>
              </a:r>
            </a:p>
          </p:txBody>
        </p:sp>
        <p:sp>
          <p:nvSpPr>
            <p:cNvPr id="43" name="Line 354">
              <a:extLst>
                <a:ext uri="{FF2B5EF4-FFF2-40B4-BE49-F238E27FC236}">
                  <a16:creationId xmlns:a16="http://schemas.microsoft.com/office/drawing/2014/main" id="{E9F1AB5F-799D-D243-8858-F250CC26432C}"/>
                </a:ext>
              </a:extLst>
            </p:cNvPr>
            <p:cNvSpPr>
              <a:spLocks noChangeShapeType="1"/>
            </p:cNvSpPr>
            <p:nvPr/>
          </p:nvSpPr>
          <p:spPr bwMode="auto">
            <a:xfrm flipV="1">
              <a:off x="5763760" y="4875213"/>
              <a:ext cx="0" cy="682625"/>
            </a:xfrm>
            <a:prstGeom prst="line">
              <a:avLst/>
            </a:prstGeom>
            <a:noFill/>
            <a:ln w="952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 name="Line 355">
              <a:extLst>
                <a:ext uri="{FF2B5EF4-FFF2-40B4-BE49-F238E27FC236}">
                  <a16:creationId xmlns:a16="http://schemas.microsoft.com/office/drawing/2014/main" id="{80431C06-5258-5844-A2D6-EB4C29A63932}"/>
                </a:ext>
              </a:extLst>
            </p:cNvPr>
            <p:cNvSpPr>
              <a:spLocks noChangeShapeType="1"/>
            </p:cNvSpPr>
            <p:nvPr/>
          </p:nvSpPr>
          <p:spPr bwMode="auto">
            <a:xfrm flipV="1">
              <a:off x="5773285" y="4294188"/>
              <a:ext cx="754062" cy="1273175"/>
            </a:xfrm>
            <a:prstGeom prst="line">
              <a:avLst/>
            </a:prstGeom>
            <a:noFill/>
            <a:ln w="952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 name="Text Box 357">
              <a:extLst>
                <a:ext uri="{FF2B5EF4-FFF2-40B4-BE49-F238E27FC236}">
                  <a16:creationId xmlns:a16="http://schemas.microsoft.com/office/drawing/2014/main" id="{4331675F-2EC8-EA48-8037-7730D99B42F3}"/>
                </a:ext>
              </a:extLst>
            </p:cNvPr>
            <p:cNvSpPr txBox="1">
              <a:spLocks noChangeArrowheads="1"/>
            </p:cNvSpPr>
            <p:nvPr/>
          </p:nvSpPr>
          <p:spPr bwMode="auto">
            <a:xfrm>
              <a:off x="5727247" y="2719388"/>
              <a:ext cx="10636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a:ea typeface="SimSun" panose="02010600030101010101" pitchFamily="2" charset="-122"/>
                </a:rPr>
                <a:t>Block </a:t>
              </a:r>
              <a:r>
                <a:rPr lang="en-US" altLang="zh-CN" sz="1600" i="1">
                  <a:ea typeface="SimSun" panose="02010600030101010101" pitchFamily="2" charset="-122"/>
                </a:rPr>
                <a:t>a</a:t>
              </a:r>
            </a:p>
          </p:txBody>
        </p:sp>
        <p:sp>
          <p:nvSpPr>
            <p:cNvPr id="46" name="Text Box 358">
              <a:extLst>
                <a:ext uri="{FF2B5EF4-FFF2-40B4-BE49-F238E27FC236}">
                  <a16:creationId xmlns:a16="http://schemas.microsoft.com/office/drawing/2014/main" id="{9783039C-5A74-1040-8370-9A39149F194F}"/>
                </a:ext>
              </a:extLst>
            </p:cNvPr>
            <p:cNvSpPr txBox="1">
              <a:spLocks noChangeArrowheads="1"/>
            </p:cNvSpPr>
            <p:nvPr/>
          </p:nvSpPr>
          <p:spPr bwMode="auto">
            <a:xfrm>
              <a:off x="5549447" y="3908425"/>
              <a:ext cx="766763"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a:ea typeface="SimSun" panose="02010600030101010101" pitchFamily="2" charset="-122"/>
                </a:rPr>
                <a:t>Block</a:t>
              </a:r>
              <a:br>
                <a:rPr lang="en-US" altLang="zh-CN" sz="1600">
                  <a:ea typeface="SimSun" panose="02010600030101010101" pitchFamily="2" charset="-122"/>
                </a:rPr>
              </a:br>
              <a:r>
                <a:rPr lang="en-US" altLang="zh-CN" sz="1600" i="1">
                  <a:ea typeface="SimSun" panose="02010600030101010101" pitchFamily="2" charset="-122"/>
                </a:rPr>
                <a:t>b</a:t>
              </a:r>
            </a:p>
          </p:txBody>
        </p:sp>
        <p:sp>
          <p:nvSpPr>
            <p:cNvPr id="47" name="Text Box 359">
              <a:extLst>
                <a:ext uri="{FF2B5EF4-FFF2-40B4-BE49-F238E27FC236}">
                  <a16:creationId xmlns:a16="http://schemas.microsoft.com/office/drawing/2014/main" id="{47966C29-799F-694D-B1A6-E52915135CD1}"/>
                </a:ext>
              </a:extLst>
            </p:cNvPr>
            <p:cNvSpPr txBox="1">
              <a:spLocks noChangeArrowheads="1"/>
            </p:cNvSpPr>
            <p:nvPr/>
          </p:nvSpPr>
          <p:spPr bwMode="auto">
            <a:xfrm>
              <a:off x="8230735" y="3435350"/>
              <a:ext cx="10683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a:ea typeface="SimSun" panose="02010600030101010101" pitchFamily="2" charset="-122"/>
                </a:rPr>
                <a:t>Block </a:t>
              </a:r>
              <a:r>
                <a:rPr lang="en-US" altLang="zh-CN" sz="1600" i="1">
                  <a:ea typeface="SimSun" panose="02010600030101010101" pitchFamily="2" charset="-122"/>
                </a:rPr>
                <a:t>d</a:t>
              </a:r>
            </a:p>
          </p:txBody>
        </p:sp>
        <p:sp>
          <p:nvSpPr>
            <p:cNvPr id="48" name="Text Box 360">
              <a:extLst>
                <a:ext uri="{FF2B5EF4-FFF2-40B4-BE49-F238E27FC236}">
                  <a16:creationId xmlns:a16="http://schemas.microsoft.com/office/drawing/2014/main" id="{92752951-C4CC-834F-B579-1F0EB5FEB49E}"/>
                </a:ext>
              </a:extLst>
            </p:cNvPr>
            <p:cNvSpPr txBox="1">
              <a:spLocks noChangeArrowheads="1"/>
            </p:cNvSpPr>
            <p:nvPr/>
          </p:nvSpPr>
          <p:spPr bwMode="auto">
            <a:xfrm>
              <a:off x="7816397" y="4243388"/>
              <a:ext cx="10779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a:ea typeface="SimSun" panose="02010600030101010101" pitchFamily="2" charset="-122"/>
                </a:rPr>
                <a:t>Block </a:t>
              </a:r>
              <a:r>
                <a:rPr lang="en-US" altLang="zh-CN" sz="1600" i="1">
                  <a:ea typeface="SimSun" panose="02010600030101010101" pitchFamily="2" charset="-122"/>
                </a:rPr>
                <a:t>e</a:t>
              </a:r>
            </a:p>
          </p:txBody>
        </p:sp>
        <p:sp>
          <p:nvSpPr>
            <p:cNvPr id="49" name="Line 361">
              <a:extLst>
                <a:ext uri="{FF2B5EF4-FFF2-40B4-BE49-F238E27FC236}">
                  <a16:creationId xmlns:a16="http://schemas.microsoft.com/office/drawing/2014/main" id="{FE8EFF30-6C58-9940-B64D-E5275BD97BC6}"/>
                </a:ext>
              </a:extLst>
            </p:cNvPr>
            <p:cNvSpPr>
              <a:spLocks noChangeShapeType="1"/>
            </p:cNvSpPr>
            <p:nvPr/>
          </p:nvSpPr>
          <p:spPr bwMode="auto">
            <a:xfrm>
              <a:off x="9037185" y="1812925"/>
              <a:ext cx="0" cy="301625"/>
            </a:xfrm>
            <a:prstGeom prst="line">
              <a:avLst/>
            </a:prstGeom>
            <a:noFill/>
            <a:ln w="952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Text Box 362">
              <a:extLst>
                <a:ext uri="{FF2B5EF4-FFF2-40B4-BE49-F238E27FC236}">
                  <a16:creationId xmlns:a16="http://schemas.microsoft.com/office/drawing/2014/main" id="{17098990-D0A3-1B4E-A03B-7FC82E95C9C7}"/>
                </a:ext>
              </a:extLst>
            </p:cNvPr>
            <p:cNvSpPr txBox="1">
              <a:spLocks noChangeArrowheads="1"/>
            </p:cNvSpPr>
            <p:nvPr/>
          </p:nvSpPr>
          <p:spPr bwMode="auto">
            <a:xfrm>
              <a:off x="8441872" y="1557338"/>
              <a:ext cx="1285875" cy="336550"/>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a:ea typeface="SimSun" panose="02010600030101010101" pitchFamily="2" charset="-122"/>
                </a:rPr>
                <a:t>Floorplan</a:t>
              </a:r>
            </a:p>
          </p:txBody>
        </p:sp>
        <p:sp>
          <p:nvSpPr>
            <p:cNvPr id="72" name="Line 385">
              <a:extLst>
                <a:ext uri="{FF2B5EF4-FFF2-40B4-BE49-F238E27FC236}">
                  <a16:creationId xmlns:a16="http://schemas.microsoft.com/office/drawing/2014/main" id="{F85DD51C-7E0B-764B-88BF-273E11D4A6F2}"/>
                </a:ext>
              </a:extLst>
            </p:cNvPr>
            <p:cNvSpPr>
              <a:spLocks noChangeShapeType="1"/>
            </p:cNvSpPr>
            <p:nvPr/>
          </p:nvSpPr>
          <p:spPr bwMode="auto">
            <a:xfrm flipH="1" flipV="1">
              <a:off x="6386060" y="3379788"/>
              <a:ext cx="276225" cy="293687"/>
            </a:xfrm>
            <a:prstGeom prst="line">
              <a:avLst/>
            </a:prstGeom>
            <a:noFill/>
            <a:ln w="952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3" name="Line 386">
              <a:extLst>
                <a:ext uri="{FF2B5EF4-FFF2-40B4-BE49-F238E27FC236}">
                  <a16:creationId xmlns:a16="http://schemas.microsoft.com/office/drawing/2014/main" id="{99C3C155-F2D6-1A4C-B35D-C3A60AD2B829}"/>
                </a:ext>
              </a:extLst>
            </p:cNvPr>
            <p:cNvSpPr>
              <a:spLocks noChangeShapeType="1"/>
            </p:cNvSpPr>
            <p:nvPr/>
          </p:nvSpPr>
          <p:spPr bwMode="auto">
            <a:xfrm>
              <a:off x="6900410" y="3937000"/>
              <a:ext cx="382587" cy="447675"/>
            </a:xfrm>
            <a:prstGeom prst="line">
              <a:avLst/>
            </a:prstGeom>
            <a:noFill/>
            <a:ln w="952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4" name="Rectangle 387">
              <a:extLst>
                <a:ext uri="{FF2B5EF4-FFF2-40B4-BE49-F238E27FC236}">
                  <a16:creationId xmlns:a16="http://schemas.microsoft.com/office/drawing/2014/main" id="{809F06A0-E8D2-1041-894C-5BCD91076866}"/>
                </a:ext>
              </a:extLst>
            </p:cNvPr>
            <p:cNvSpPr>
              <a:spLocks noChangeArrowheads="1"/>
            </p:cNvSpPr>
            <p:nvPr/>
          </p:nvSpPr>
          <p:spPr bwMode="auto">
            <a:xfrm>
              <a:off x="8483147" y="4965700"/>
              <a:ext cx="179388" cy="1809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75" name="Rectangle 388">
              <a:extLst>
                <a:ext uri="{FF2B5EF4-FFF2-40B4-BE49-F238E27FC236}">
                  <a16:creationId xmlns:a16="http://schemas.microsoft.com/office/drawing/2014/main" id="{91DF93E8-33CF-A742-B610-CA8BB808A9B2}"/>
                </a:ext>
              </a:extLst>
            </p:cNvPr>
            <p:cNvSpPr>
              <a:spLocks noChangeArrowheads="1"/>
            </p:cNvSpPr>
            <p:nvPr/>
          </p:nvSpPr>
          <p:spPr bwMode="auto">
            <a:xfrm>
              <a:off x="7560810" y="4967288"/>
              <a:ext cx="180975" cy="1809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76" name="Rectangle 389">
              <a:extLst>
                <a:ext uri="{FF2B5EF4-FFF2-40B4-BE49-F238E27FC236}">
                  <a16:creationId xmlns:a16="http://schemas.microsoft.com/office/drawing/2014/main" id="{B06DCE72-AD69-F14D-B538-1A0C9E838428}"/>
                </a:ext>
              </a:extLst>
            </p:cNvPr>
            <p:cNvSpPr>
              <a:spLocks noChangeArrowheads="1"/>
            </p:cNvSpPr>
            <p:nvPr/>
          </p:nvSpPr>
          <p:spPr bwMode="auto">
            <a:xfrm>
              <a:off x="6619422" y="4960938"/>
              <a:ext cx="180975" cy="1809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77" name="Rectangle 390">
              <a:extLst>
                <a:ext uri="{FF2B5EF4-FFF2-40B4-BE49-F238E27FC236}">
                  <a16:creationId xmlns:a16="http://schemas.microsoft.com/office/drawing/2014/main" id="{E8E528CC-4A21-AD40-89F7-12580604AA00}"/>
                </a:ext>
              </a:extLst>
            </p:cNvPr>
            <p:cNvSpPr>
              <a:spLocks noChangeArrowheads="1"/>
            </p:cNvSpPr>
            <p:nvPr/>
          </p:nvSpPr>
          <p:spPr bwMode="auto">
            <a:xfrm>
              <a:off x="5117647" y="4552950"/>
              <a:ext cx="179388" cy="1793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78" name="Rectangle 391">
              <a:extLst>
                <a:ext uri="{FF2B5EF4-FFF2-40B4-BE49-F238E27FC236}">
                  <a16:creationId xmlns:a16="http://schemas.microsoft.com/office/drawing/2014/main" id="{9B737500-6F1B-D546-8284-EC3C9F141EA0}"/>
                </a:ext>
              </a:extLst>
            </p:cNvPr>
            <p:cNvSpPr>
              <a:spLocks noChangeArrowheads="1"/>
            </p:cNvSpPr>
            <p:nvPr/>
          </p:nvSpPr>
          <p:spPr bwMode="auto">
            <a:xfrm>
              <a:off x="5128760" y="2679700"/>
              <a:ext cx="179387" cy="1793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80" name="Freeform 393">
              <a:extLst>
                <a:ext uri="{FF2B5EF4-FFF2-40B4-BE49-F238E27FC236}">
                  <a16:creationId xmlns:a16="http://schemas.microsoft.com/office/drawing/2014/main" id="{27EA659C-856E-D14D-929F-F06259506154}"/>
                </a:ext>
              </a:extLst>
            </p:cNvPr>
            <p:cNvSpPr>
              <a:spLocks/>
            </p:cNvSpPr>
            <p:nvPr/>
          </p:nvSpPr>
          <p:spPr bwMode="auto">
            <a:xfrm>
              <a:off x="5298622" y="2616200"/>
              <a:ext cx="361950" cy="1076325"/>
            </a:xfrm>
            <a:custGeom>
              <a:avLst/>
              <a:gdLst>
                <a:gd name="T0" fmla="*/ 0 w 228"/>
                <a:gd name="T1" fmla="*/ 1076325 h 678"/>
                <a:gd name="T2" fmla="*/ 238125 w 228"/>
                <a:gd name="T3" fmla="*/ 1076325 h 678"/>
                <a:gd name="T4" fmla="*/ 238125 w 228"/>
                <a:gd name="T5" fmla="*/ 0 h 678"/>
                <a:gd name="T6" fmla="*/ 361950 w 228"/>
                <a:gd name="T7" fmla="*/ 0 h 6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8" h="678">
                  <a:moveTo>
                    <a:pt x="0" y="678"/>
                  </a:moveTo>
                  <a:lnTo>
                    <a:pt x="150" y="678"/>
                  </a:lnTo>
                  <a:lnTo>
                    <a:pt x="150" y="0"/>
                  </a:lnTo>
                  <a:lnTo>
                    <a:pt x="228" y="0"/>
                  </a:lnTo>
                </a:path>
              </a:pathLst>
            </a:cu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 name="Freeform 394">
              <a:extLst>
                <a:ext uri="{FF2B5EF4-FFF2-40B4-BE49-F238E27FC236}">
                  <a16:creationId xmlns:a16="http://schemas.microsoft.com/office/drawing/2014/main" id="{00F1E4AF-3D27-F845-AFEC-2333B3B682B6}"/>
                </a:ext>
              </a:extLst>
            </p:cNvPr>
            <p:cNvSpPr>
              <a:spLocks/>
            </p:cNvSpPr>
            <p:nvPr/>
          </p:nvSpPr>
          <p:spPr bwMode="auto">
            <a:xfrm>
              <a:off x="8065635" y="2797175"/>
              <a:ext cx="485775" cy="719138"/>
            </a:xfrm>
            <a:custGeom>
              <a:avLst/>
              <a:gdLst>
                <a:gd name="T0" fmla="*/ 0 w 309"/>
                <a:gd name="T1" fmla="*/ 719138 h 453"/>
                <a:gd name="T2" fmla="*/ 0 w 309"/>
                <a:gd name="T3" fmla="*/ 0 h 453"/>
                <a:gd name="T4" fmla="*/ 485775 w 309"/>
                <a:gd name="T5" fmla="*/ 0 h 453"/>
                <a:gd name="T6" fmla="*/ 0 60000 65536"/>
                <a:gd name="T7" fmla="*/ 0 60000 65536"/>
                <a:gd name="T8" fmla="*/ 0 60000 65536"/>
              </a:gdLst>
              <a:ahLst/>
              <a:cxnLst>
                <a:cxn ang="T6">
                  <a:pos x="T0" y="T1"/>
                </a:cxn>
                <a:cxn ang="T7">
                  <a:pos x="T2" y="T3"/>
                </a:cxn>
                <a:cxn ang="T8">
                  <a:pos x="T4" y="T5"/>
                </a:cxn>
              </a:cxnLst>
              <a:rect l="0" t="0" r="r" b="b"/>
              <a:pathLst>
                <a:path w="309" h="453">
                  <a:moveTo>
                    <a:pt x="0" y="453"/>
                  </a:moveTo>
                  <a:lnTo>
                    <a:pt x="0" y="0"/>
                  </a:lnTo>
                  <a:lnTo>
                    <a:pt x="309" y="0"/>
                  </a:lnTo>
                </a:path>
              </a:pathLst>
            </a:cu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 name="Freeform 395">
              <a:extLst>
                <a:ext uri="{FF2B5EF4-FFF2-40B4-BE49-F238E27FC236}">
                  <a16:creationId xmlns:a16="http://schemas.microsoft.com/office/drawing/2014/main" id="{AE81C7F7-00F3-574C-8FF8-7697FDD31DFA}"/>
                </a:ext>
              </a:extLst>
            </p:cNvPr>
            <p:cNvSpPr>
              <a:spLocks/>
            </p:cNvSpPr>
            <p:nvPr/>
          </p:nvSpPr>
          <p:spPr bwMode="auto">
            <a:xfrm>
              <a:off x="8846685" y="3697288"/>
              <a:ext cx="781050" cy="300037"/>
            </a:xfrm>
            <a:custGeom>
              <a:avLst/>
              <a:gdLst>
                <a:gd name="T0" fmla="*/ 781050 w 492"/>
                <a:gd name="T1" fmla="*/ 0 h 189"/>
                <a:gd name="T2" fmla="*/ 609600 w 492"/>
                <a:gd name="T3" fmla="*/ 0 h 189"/>
                <a:gd name="T4" fmla="*/ 609600 w 492"/>
                <a:gd name="T5" fmla="*/ 300037 h 189"/>
                <a:gd name="T6" fmla="*/ 0 w 492"/>
                <a:gd name="T7" fmla="*/ 300037 h 189"/>
                <a:gd name="T8" fmla="*/ 0 w 492"/>
                <a:gd name="T9" fmla="*/ 204787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2" h="189">
                  <a:moveTo>
                    <a:pt x="492" y="0"/>
                  </a:moveTo>
                  <a:lnTo>
                    <a:pt x="384" y="0"/>
                  </a:lnTo>
                  <a:lnTo>
                    <a:pt x="384" y="189"/>
                  </a:lnTo>
                  <a:lnTo>
                    <a:pt x="0" y="189"/>
                  </a:lnTo>
                  <a:lnTo>
                    <a:pt x="0" y="129"/>
                  </a:lnTo>
                </a:path>
              </a:pathLst>
            </a:custGeom>
            <a:noFill/>
            <a:ln w="19050" cap="flat">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 name="Text Box 396">
              <a:extLst>
                <a:ext uri="{FF2B5EF4-FFF2-40B4-BE49-F238E27FC236}">
                  <a16:creationId xmlns:a16="http://schemas.microsoft.com/office/drawing/2014/main" id="{16B4046C-B0B7-E345-9BFE-F664609F7173}"/>
                </a:ext>
              </a:extLst>
            </p:cNvPr>
            <p:cNvSpPr txBox="1">
              <a:spLocks noChangeArrowheads="1"/>
            </p:cNvSpPr>
            <p:nvPr/>
          </p:nvSpPr>
          <p:spPr bwMode="auto">
            <a:xfrm>
              <a:off x="8583160" y="2671762"/>
              <a:ext cx="10779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dirty="0">
                  <a:ea typeface="SimSun" panose="02010600030101010101" pitchFamily="2" charset="-122"/>
                </a:rPr>
                <a:t>Block </a:t>
              </a:r>
              <a:r>
                <a:rPr lang="en-US" altLang="zh-CN" sz="1600" i="1" dirty="0">
                  <a:ea typeface="SimSun" panose="02010600030101010101" pitchFamily="2" charset="-122"/>
                </a:rPr>
                <a:t>c</a:t>
              </a:r>
            </a:p>
          </p:txBody>
        </p:sp>
        <p:sp>
          <p:nvSpPr>
            <p:cNvPr id="84" name="Freeform 397">
              <a:extLst>
                <a:ext uri="{FF2B5EF4-FFF2-40B4-BE49-F238E27FC236}">
                  <a16:creationId xmlns:a16="http://schemas.microsoft.com/office/drawing/2014/main" id="{57DD3B7E-9791-A745-B17E-77A3B39AE6B2}"/>
                </a:ext>
              </a:extLst>
            </p:cNvPr>
            <p:cNvSpPr>
              <a:spLocks/>
            </p:cNvSpPr>
            <p:nvPr/>
          </p:nvSpPr>
          <p:spPr bwMode="auto">
            <a:xfrm>
              <a:off x="9341985" y="3987800"/>
              <a:ext cx="114300" cy="495300"/>
            </a:xfrm>
            <a:custGeom>
              <a:avLst/>
              <a:gdLst>
                <a:gd name="T0" fmla="*/ 114300 w 72"/>
                <a:gd name="T1" fmla="*/ 0 h 312"/>
                <a:gd name="T2" fmla="*/ 114300 w 72"/>
                <a:gd name="T3" fmla="*/ 495300 h 312"/>
                <a:gd name="T4" fmla="*/ 0 w 72"/>
                <a:gd name="T5" fmla="*/ 495300 h 312"/>
                <a:gd name="T6" fmla="*/ 0 60000 65536"/>
                <a:gd name="T7" fmla="*/ 0 60000 65536"/>
                <a:gd name="T8" fmla="*/ 0 60000 65536"/>
              </a:gdLst>
              <a:ahLst/>
              <a:cxnLst>
                <a:cxn ang="T6">
                  <a:pos x="T0" y="T1"/>
                </a:cxn>
                <a:cxn ang="T7">
                  <a:pos x="T2" y="T3"/>
                </a:cxn>
                <a:cxn ang="T8">
                  <a:pos x="T4" y="T5"/>
                </a:cxn>
              </a:cxnLst>
              <a:rect l="0" t="0" r="r" b="b"/>
              <a:pathLst>
                <a:path w="72" h="312">
                  <a:moveTo>
                    <a:pt x="72" y="0"/>
                  </a:moveTo>
                  <a:lnTo>
                    <a:pt x="72" y="312"/>
                  </a:lnTo>
                  <a:lnTo>
                    <a:pt x="0" y="312"/>
                  </a:lnTo>
                </a:path>
              </a:pathLst>
            </a:custGeom>
            <a:noFill/>
            <a:ln w="19050" cap="flat">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5" name="Freeform 398">
              <a:extLst>
                <a:ext uri="{FF2B5EF4-FFF2-40B4-BE49-F238E27FC236}">
                  <a16:creationId xmlns:a16="http://schemas.microsoft.com/office/drawing/2014/main" id="{7B5A2B78-413E-A644-9D73-7FB77B2D2747}"/>
                </a:ext>
              </a:extLst>
            </p:cNvPr>
            <p:cNvSpPr>
              <a:spLocks/>
            </p:cNvSpPr>
            <p:nvPr/>
          </p:nvSpPr>
          <p:spPr bwMode="auto">
            <a:xfrm>
              <a:off x="6203497" y="4221163"/>
              <a:ext cx="3252788" cy="595312"/>
            </a:xfrm>
            <a:custGeom>
              <a:avLst/>
              <a:gdLst>
                <a:gd name="T0" fmla="*/ 3252788 w 2049"/>
                <a:gd name="T1" fmla="*/ 223837 h 375"/>
                <a:gd name="T2" fmla="*/ 3252788 w 2049"/>
                <a:gd name="T3" fmla="*/ 595312 h 375"/>
                <a:gd name="T4" fmla="*/ 600075 w 2049"/>
                <a:gd name="T5" fmla="*/ 595312 h 375"/>
                <a:gd name="T6" fmla="*/ 600075 w 2049"/>
                <a:gd name="T7" fmla="*/ 0 h 375"/>
                <a:gd name="T8" fmla="*/ 0 w 2049"/>
                <a:gd name="T9" fmla="*/ 0 h 3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49" h="375">
                  <a:moveTo>
                    <a:pt x="2049" y="141"/>
                  </a:moveTo>
                  <a:lnTo>
                    <a:pt x="2049" y="375"/>
                  </a:lnTo>
                  <a:lnTo>
                    <a:pt x="378" y="375"/>
                  </a:lnTo>
                  <a:lnTo>
                    <a:pt x="378" y="0"/>
                  </a:lnTo>
                  <a:lnTo>
                    <a:pt x="0" y="0"/>
                  </a:lnTo>
                </a:path>
              </a:pathLst>
            </a:custGeom>
            <a:noFill/>
            <a:ln w="19050" cap="flat">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 name="Freeform 399">
              <a:extLst>
                <a:ext uri="{FF2B5EF4-FFF2-40B4-BE49-F238E27FC236}">
                  <a16:creationId xmlns:a16="http://schemas.microsoft.com/office/drawing/2014/main" id="{FB2DEE31-1C18-2C40-B4A7-F449EB1C7C20}"/>
                </a:ext>
              </a:extLst>
            </p:cNvPr>
            <p:cNvSpPr>
              <a:spLocks/>
            </p:cNvSpPr>
            <p:nvPr/>
          </p:nvSpPr>
          <p:spPr bwMode="auto">
            <a:xfrm>
              <a:off x="5536747" y="3687763"/>
              <a:ext cx="371475" cy="1162050"/>
            </a:xfrm>
            <a:custGeom>
              <a:avLst/>
              <a:gdLst>
                <a:gd name="T0" fmla="*/ 0 w 234"/>
                <a:gd name="T1" fmla="*/ 0 h 729"/>
                <a:gd name="T2" fmla="*/ 0 w 234"/>
                <a:gd name="T3" fmla="*/ 1162050 h 729"/>
                <a:gd name="T4" fmla="*/ 371475 w 234"/>
                <a:gd name="T5" fmla="*/ 1162050 h 729"/>
                <a:gd name="T6" fmla="*/ 371475 w 234"/>
                <a:gd name="T7" fmla="*/ 1042498 h 72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4" h="729">
                  <a:moveTo>
                    <a:pt x="0" y="0"/>
                  </a:moveTo>
                  <a:lnTo>
                    <a:pt x="0" y="729"/>
                  </a:lnTo>
                  <a:lnTo>
                    <a:pt x="234" y="729"/>
                  </a:lnTo>
                  <a:lnTo>
                    <a:pt x="234" y="654"/>
                  </a:lnTo>
                </a:path>
              </a:pathLst>
            </a:cu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 name="Text Box 400">
              <a:extLst>
                <a:ext uri="{FF2B5EF4-FFF2-40B4-BE49-F238E27FC236}">
                  <a16:creationId xmlns:a16="http://schemas.microsoft.com/office/drawing/2014/main" id="{223EB106-D57E-C94C-B38B-849155B79E71}"/>
                </a:ext>
              </a:extLst>
            </p:cNvPr>
            <p:cNvSpPr txBox="1">
              <a:spLocks noChangeArrowheads="1"/>
            </p:cNvSpPr>
            <p:nvPr/>
          </p:nvSpPr>
          <p:spPr bwMode="auto">
            <a:xfrm>
              <a:off x="4990166" y="5478463"/>
              <a:ext cx="2125662" cy="336550"/>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a:ea typeface="SimSun" panose="02010600030101010101" pitchFamily="2" charset="-122"/>
                </a:rPr>
                <a:t>Supply Network</a:t>
              </a:r>
            </a:p>
          </p:txBody>
        </p:sp>
        <p:sp>
          <p:nvSpPr>
            <p:cNvPr id="88" name="Line 401">
              <a:extLst>
                <a:ext uri="{FF2B5EF4-FFF2-40B4-BE49-F238E27FC236}">
                  <a16:creationId xmlns:a16="http://schemas.microsoft.com/office/drawing/2014/main" id="{232A968F-FF09-4F4B-B0A6-DB33A7DE2CE0}"/>
                </a:ext>
              </a:extLst>
            </p:cNvPr>
            <p:cNvSpPr>
              <a:spLocks noChangeShapeType="1"/>
            </p:cNvSpPr>
            <p:nvPr/>
          </p:nvSpPr>
          <p:spPr bwMode="auto">
            <a:xfrm>
              <a:off x="6503535" y="3502025"/>
              <a:ext cx="38100" cy="42863"/>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 name="Freeform 402">
              <a:extLst>
                <a:ext uri="{FF2B5EF4-FFF2-40B4-BE49-F238E27FC236}">
                  <a16:creationId xmlns:a16="http://schemas.microsoft.com/office/drawing/2014/main" id="{8C74099C-1870-5D46-8578-1D72BA74F211}"/>
                </a:ext>
              </a:extLst>
            </p:cNvPr>
            <p:cNvSpPr>
              <a:spLocks/>
            </p:cNvSpPr>
            <p:nvPr/>
          </p:nvSpPr>
          <p:spPr bwMode="auto">
            <a:xfrm>
              <a:off x="6932160" y="2492375"/>
              <a:ext cx="2705100" cy="1204913"/>
            </a:xfrm>
            <a:custGeom>
              <a:avLst/>
              <a:gdLst>
                <a:gd name="T0" fmla="*/ 2705100 w 1704"/>
                <a:gd name="T1" fmla="*/ 1204913 h 759"/>
                <a:gd name="T2" fmla="*/ 2524125 w 1704"/>
                <a:gd name="T3" fmla="*/ 1204913 h 759"/>
                <a:gd name="T4" fmla="*/ 2524125 w 1704"/>
                <a:gd name="T5" fmla="*/ 0 h 759"/>
                <a:gd name="T6" fmla="*/ 347663 w 1704"/>
                <a:gd name="T7" fmla="*/ 0 h 759"/>
                <a:gd name="T8" fmla="*/ 347663 w 1704"/>
                <a:gd name="T9" fmla="*/ 547688 h 759"/>
                <a:gd name="T10" fmla="*/ 0 w 1704"/>
                <a:gd name="T11" fmla="*/ 547688 h 7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04" h="759">
                  <a:moveTo>
                    <a:pt x="1704" y="759"/>
                  </a:moveTo>
                  <a:lnTo>
                    <a:pt x="1590" y="759"/>
                  </a:lnTo>
                  <a:lnTo>
                    <a:pt x="1590" y="0"/>
                  </a:lnTo>
                  <a:lnTo>
                    <a:pt x="219" y="0"/>
                  </a:lnTo>
                  <a:lnTo>
                    <a:pt x="219" y="345"/>
                  </a:lnTo>
                  <a:lnTo>
                    <a:pt x="0" y="345"/>
                  </a:lnTo>
                </a:path>
              </a:pathLst>
            </a:custGeom>
            <a:noFill/>
            <a:ln w="19050" cap="flat">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3" name="TextBox 92">
            <a:extLst>
              <a:ext uri="{FF2B5EF4-FFF2-40B4-BE49-F238E27FC236}">
                <a16:creationId xmlns:a16="http://schemas.microsoft.com/office/drawing/2014/main" id="{51A52604-98AA-704C-8305-78CA43AD2FCC}"/>
              </a:ext>
            </a:extLst>
          </p:cNvPr>
          <p:cNvSpPr txBox="1"/>
          <p:nvPr/>
        </p:nvSpPr>
        <p:spPr>
          <a:xfrm>
            <a:off x="984152" y="5979674"/>
            <a:ext cx="430117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Partitioned modules (e.g., FM algorithm)</a:t>
            </a:r>
          </a:p>
        </p:txBody>
      </p:sp>
    </p:spTree>
    <p:extLst>
      <p:ext uri="{BB962C8B-B14F-4D97-AF65-F5344CB8AC3E}">
        <p14:creationId xmlns:p14="http://schemas.microsoft.com/office/powerpoint/2010/main" val="3643382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80A6E-A0CE-2DA1-97CE-4A0AE41D7398}"/>
              </a:ext>
            </a:extLst>
          </p:cNvPr>
          <p:cNvSpPr>
            <a:spLocks noGrp="1"/>
          </p:cNvSpPr>
          <p:nvPr>
            <p:ph type="title"/>
          </p:nvPr>
        </p:nvSpPr>
        <p:spPr/>
        <p:txBody>
          <a:bodyPr/>
          <a:lstStyle/>
          <a:p>
            <a:r>
              <a:rPr lang="en-US" dirty="0"/>
              <a:t>Negative Sequence Construction</a:t>
            </a:r>
          </a:p>
        </p:txBody>
      </p:sp>
      <p:sp>
        <p:nvSpPr>
          <p:cNvPr id="3" name="Content Placeholder 2">
            <a:extLst>
              <a:ext uri="{FF2B5EF4-FFF2-40B4-BE49-F238E27FC236}">
                <a16:creationId xmlns:a16="http://schemas.microsoft.com/office/drawing/2014/main" id="{59C63C98-4E00-D5FF-5627-DFB66DBA7C12}"/>
              </a:ext>
            </a:extLst>
          </p:cNvPr>
          <p:cNvSpPr>
            <a:spLocks noGrp="1"/>
          </p:cNvSpPr>
          <p:nvPr>
            <p:ph idx="1"/>
          </p:nvPr>
        </p:nvSpPr>
        <p:spPr/>
        <p:txBody>
          <a:bodyPr/>
          <a:lstStyle/>
          <a:p>
            <a:r>
              <a:rPr lang="en-US" dirty="0"/>
              <a:t>Negative </a:t>
            </a:r>
            <a:r>
              <a:rPr lang="en-US" dirty="0" err="1"/>
              <a:t>stepline</a:t>
            </a:r>
            <a:r>
              <a:rPr lang="en-US" dirty="0"/>
              <a:t> sequence: </a:t>
            </a:r>
            <a:r>
              <a:rPr lang="en-US" dirty="0" err="1"/>
              <a:t>fcbead</a:t>
            </a:r>
            <a:endParaRPr lang="en-US" dirty="0"/>
          </a:p>
        </p:txBody>
      </p:sp>
      <p:sp>
        <p:nvSpPr>
          <p:cNvPr id="13" name="Rectangle 6">
            <a:extLst>
              <a:ext uri="{FF2B5EF4-FFF2-40B4-BE49-F238E27FC236}">
                <a16:creationId xmlns:a16="http://schemas.microsoft.com/office/drawing/2014/main" id="{351A18F2-A6CE-1DA1-E14A-7C27421C04C0}"/>
              </a:ext>
            </a:extLst>
          </p:cNvPr>
          <p:cNvSpPr>
            <a:spLocks noChangeAspect="1" noChangeArrowheads="1"/>
          </p:cNvSpPr>
          <p:nvPr/>
        </p:nvSpPr>
        <p:spPr bwMode="auto">
          <a:xfrm rot="5400000">
            <a:off x="4405588" y="2565177"/>
            <a:ext cx="1095780" cy="113430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e</a:t>
            </a:r>
            <a:endParaRPr lang="zh-TW" altLang="en-US" sz="2400" dirty="0">
              <a:solidFill>
                <a:schemeClr val="tx2"/>
              </a:solidFill>
              <a:latin typeface="Arial" charset="0"/>
              <a:ea typeface="新細明體" charset="0"/>
              <a:cs typeface="新細明體" charset="0"/>
            </a:endParaRPr>
          </a:p>
        </p:txBody>
      </p:sp>
      <p:sp>
        <p:nvSpPr>
          <p:cNvPr id="14" name="Rectangle 7">
            <a:extLst>
              <a:ext uri="{FF2B5EF4-FFF2-40B4-BE49-F238E27FC236}">
                <a16:creationId xmlns:a16="http://schemas.microsoft.com/office/drawing/2014/main" id="{0C1E013D-EB18-DEF0-5C3A-B640D9898EF7}"/>
              </a:ext>
            </a:extLst>
          </p:cNvPr>
          <p:cNvSpPr>
            <a:spLocks noChangeAspect="1" noChangeArrowheads="1"/>
          </p:cNvSpPr>
          <p:nvPr/>
        </p:nvSpPr>
        <p:spPr bwMode="auto">
          <a:xfrm>
            <a:off x="5820947" y="2931942"/>
            <a:ext cx="756202" cy="1266111"/>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a</a:t>
            </a:r>
          </a:p>
        </p:txBody>
      </p:sp>
      <p:sp>
        <p:nvSpPr>
          <p:cNvPr id="15" name="Rectangle 8">
            <a:extLst>
              <a:ext uri="{FF2B5EF4-FFF2-40B4-BE49-F238E27FC236}">
                <a16:creationId xmlns:a16="http://schemas.microsoft.com/office/drawing/2014/main" id="{8E350BBB-787B-28EB-4E2E-02E59472083B}"/>
              </a:ext>
            </a:extLst>
          </p:cNvPr>
          <p:cNvSpPr>
            <a:spLocks noChangeAspect="1" noChangeArrowheads="1"/>
          </p:cNvSpPr>
          <p:nvPr/>
        </p:nvSpPr>
        <p:spPr bwMode="auto">
          <a:xfrm rot="5400000">
            <a:off x="4962439" y="4374061"/>
            <a:ext cx="608765" cy="158681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f</a:t>
            </a:r>
          </a:p>
        </p:txBody>
      </p:sp>
      <p:sp>
        <p:nvSpPr>
          <p:cNvPr id="16" name="Rectangle 9">
            <a:extLst>
              <a:ext uri="{FF2B5EF4-FFF2-40B4-BE49-F238E27FC236}">
                <a16:creationId xmlns:a16="http://schemas.microsoft.com/office/drawing/2014/main" id="{E41E25EB-4E04-D743-D064-57EE8520711E}"/>
              </a:ext>
            </a:extLst>
          </p:cNvPr>
          <p:cNvSpPr>
            <a:spLocks noChangeAspect="1" noChangeArrowheads="1"/>
          </p:cNvSpPr>
          <p:nvPr/>
        </p:nvSpPr>
        <p:spPr bwMode="auto">
          <a:xfrm>
            <a:off x="7117648" y="2800088"/>
            <a:ext cx="756202" cy="1804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d</a:t>
            </a:r>
          </a:p>
        </p:txBody>
      </p:sp>
      <p:sp>
        <p:nvSpPr>
          <p:cNvPr id="17" name="Rectangle 11">
            <a:extLst>
              <a:ext uri="{FF2B5EF4-FFF2-40B4-BE49-F238E27FC236}">
                <a16:creationId xmlns:a16="http://schemas.microsoft.com/office/drawing/2014/main" id="{95D779BF-B448-8AEE-D7A5-5B0DA3DC3263}"/>
              </a:ext>
            </a:extLst>
          </p:cNvPr>
          <p:cNvSpPr>
            <a:spLocks noChangeAspect="1" noChangeArrowheads="1"/>
          </p:cNvSpPr>
          <p:nvPr/>
        </p:nvSpPr>
        <p:spPr bwMode="auto">
          <a:xfrm>
            <a:off x="4638394" y="3900381"/>
            <a:ext cx="630167" cy="608765"/>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c</a:t>
            </a:r>
          </a:p>
        </p:txBody>
      </p:sp>
      <p:sp>
        <p:nvSpPr>
          <p:cNvPr id="18" name="Rectangle 12">
            <a:extLst>
              <a:ext uri="{FF2B5EF4-FFF2-40B4-BE49-F238E27FC236}">
                <a16:creationId xmlns:a16="http://schemas.microsoft.com/office/drawing/2014/main" id="{8B8DD854-8F21-E1DC-4893-F55D723087EC}"/>
              </a:ext>
            </a:extLst>
          </p:cNvPr>
          <p:cNvSpPr>
            <a:spLocks noChangeAspect="1" noChangeArrowheads="1"/>
          </p:cNvSpPr>
          <p:nvPr/>
        </p:nvSpPr>
        <p:spPr bwMode="auto">
          <a:xfrm>
            <a:off x="6493240" y="4839303"/>
            <a:ext cx="1008270" cy="852273"/>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b</a:t>
            </a:r>
          </a:p>
        </p:txBody>
      </p:sp>
      <p:sp>
        <p:nvSpPr>
          <p:cNvPr id="19" name="Freeform 18">
            <a:extLst>
              <a:ext uri="{FF2B5EF4-FFF2-40B4-BE49-F238E27FC236}">
                <a16:creationId xmlns:a16="http://schemas.microsoft.com/office/drawing/2014/main" id="{6F2B6B20-093B-6CC8-4963-A67F2A2BE8E1}"/>
              </a:ext>
            </a:extLst>
          </p:cNvPr>
          <p:cNvSpPr/>
          <p:nvPr/>
        </p:nvSpPr>
        <p:spPr>
          <a:xfrm>
            <a:off x="3759306" y="2312296"/>
            <a:ext cx="4572000" cy="3733800"/>
          </a:xfrm>
          <a:custGeom>
            <a:avLst/>
            <a:gdLst>
              <a:gd name="connsiteX0" fmla="*/ 0 w 4572000"/>
              <a:gd name="connsiteY0" fmla="*/ 0 h 3733800"/>
              <a:gd name="connsiteX1" fmla="*/ 0 w 4572000"/>
              <a:gd name="connsiteY1" fmla="*/ 2590800 h 3733800"/>
              <a:gd name="connsiteX2" fmla="*/ 729343 w 4572000"/>
              <a:gd name="connsiteY2" fmla="*/ 2590800 h 3733800"/>
              <a:gd name="connsiteX3" fmla="*/ 2318657 w 4572000"/>
              <a:gd name="connsiteY3" fmla="*/ 3156857 h 3733800"/>
              <a:gd name="connsiteX4" fmla="*/ 2318657 w 4572000"/>
              <a:gd name="connsiteY4" fmla="*/ 3733800 h 3733800"/>
              <a:gd name="connsiteX5" fmla="*/ 4572000 w 4572000"/>
              <a:gd name="connsiteY5" fmla="*/ 3733800 h 373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3733800">
                <a:moveTo>
                  <a:pt x="0" y="0"/>
                </a:moveTo>
                <a:lnTo>
                  <a:pt x="0" y="2590800"/>
                </a:lnTo>
                <a:lnTo>
                  <a:pt x="729343" y="2590800"/>
                </a:lnTo>
                <a:lnTo>
                  <a:pt x="2318657" y="3156857"/>
                </a:lnTo>
                <a:lnTo>
                  <a:pt x="2318657" y="3733800"/>
                </a:lnTo>
                <a:lnTo>
                  <a:pt x="4572000" y="373380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A0C6524E-50AF-C069-1D6B-5221209CB923}"/>
              </a:ext>
            </a:extLst>
          </p:cNvPr>
          <p:cNvSpPr/>
          <p:nvPr/>
        </p:nvSpPr>
        <p:spPr>
          <a:xfrm>
            <a:off x="3922591" y="2290524"/>
            <a:ext cx="4408715" cy="3657600"/>
          </a:xfrm>
          <a:custGeom>
            <a:avLst/>
            <a:gdLst>
              <a:gd name="connsiteX0" fmla="*/ 0 w 4408715"/>
              <a:gd name="connsiteY0" fmla="*/ 0 h 3657600"/>
              <a:gd name="connsiteX1" fmla="*/ 0 w 4408715"/>
              <a:gd name="connsiteY1" fmla="*/ 1621972 h 3657600"/>
              <a:gd name="connsiteX2" fmla="*/ 751115 w 4408715"/>
              <a:gd name="connsiteY2" fmla="*/ 1621972 h 3657600"/>
              <a:gd name="connsiteX3" fmla="*/ 1349829 w 4408715"/>
              <a:gd name="connsiteY3" fmla="*/ 2220686 h 3657600"/>
              <a:gd name="connsiteX4" fmla="*/ 2253343 w 4408715"/>
              <a:gd name="connsiteY4" fmla="*/ 2220686 h 3657600"/>
              <a:gd name="connsiteX5" fmla="*/ 2253343 w 4408715"/>
              <a:gd name="connsiteY5" fmla="*/ 3657600 h 3657600"/>
              <a:gd name="connsiteX6" fmla="*/ 4408715 w 4408715"/>
              <a:gd name="connsiteY6"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715" h="3657600">
                <a:moveTo>
                  <a:pt x="0" y="0"/>
                </a:moveTo>
                <a:lnTo>
                  <a:pt x="0" y="1621972"/>
                </a:lnTo>
                <a:lnTo>
                  <a:pt x="751115" y="1621972"/>
                </a:lnTo>
                <a:lnTo>
                  <a:pt x="1349829" y="2220686"/>
                </a:lnTo>
                <a:lnTo>
                  <a:pt x="2253343" y="2220686"/>
                </a:lnTo>
                <a:lnTo>
                  <a:pt x="2253343" y="3657600"/>
                </a:lnTo>
                <a:lnTo>
                  <a:pt x="4408715" y="365760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8B20690D-6E04-C602-CF25-971239AFD23D}"/>
              </a:ext>
            </a:extLst>
          </p:cNvPr>
          <p:cNvSpPr/>
          <p:nvPr/>
        </p:nvSpPr>
        <p:spPr>
          <a:xfrm>
            <a:off x="4085877" y="2312296"/>
            <a:ext cx="4245429" cy="3374572"/>
          </a:xfrm>
          <a:custGeom>
            <a:avLst/>
            <a:gdLst>
              <a:gd name="connsiteX0" fmla="*/ 0 w 4245429"/>
              <a:gd name="connsiteY0" fmla="*/ 0 h 3374572"/>
              <a:gd name="connsiteX1" fmla="*/ 0 w 4245429"/>
              <a:gd name="connsiteY1" fmla="*/ 1480457 h 3374572"/>
              <a:gd name="connsiteX2" fmla="*/ 1328057 w 4245429"/>
              <a:gd name="connsiteY2" fmla="*/ 1480457 h 3374572"/>
              <a:gd name="connsiteX3" fmla="*/ 1328057 w 4245429"/>
              <a:gd name="connsiteY3" fmla="*/ 1589314 h 3374572"/>
              <a:gd name="connsiteX4" fmla="*/ 1328057 w 4245429"/>
              <a:gd name="connsiteY4" fmla="*/ 2100943 h 3374572"/>
              <a:gd name="connsiteX5" fmla="*/ 2253343 w 4245429"/>
              <a:gd name="connsiteY5" fmla="*/ 2100943 h 3374572"/>
              <a:gd name="connsiteX6" fmla="*/ 2253343 w 4245429"/>
              <a:gd name="connsiteY6" fmla="*/ 2558143 h 3374572"/>
              <a:gd name="connsiteX7" fmla="*/ 2405743 w 4245429"/>
              <a:gd name="connsiteY7" fmla="*/ 2558143 h 3374572"/>
              <a:gd name="connsiteX8" fmla="*/ 3418114 w 4245429"/>
              <a:gd name="connsiteY8" fmla="*/ 3374572 h 3374572"/>
              <a:gd name="connsiteX9" fmla="*/ 4245429 w 4245429"/>
              <a:gd name="connsiteY9" fmla="*/ 3374572 h 337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45429" h="3374572">
                <a:moveTo>
                  <a:pt x="0" y="0"/>
                </a:moveTo>
                <a:lnTo>
                  <a:pt x="0" y="1480457"/>
                </a:lnTo>
                <a:lnTo>
                  <a:pt x="1328057" y="1480457"/>
                </a:lnTo>
                <a:lnTo>
                  <a:pt x="1328057" y="1589314"/>
                </a:lnTo>
                <a:lnTo>
                  <a:pt x="1328057" y="2100943"/>
                </a:lnTo>
                <a:lnTo>
                  <a:pt x="2253343" y="2100943"/>
                </a:lnTo>
                <a:lnTo>
                  <a:pt x="2253343" y="2558143"/>
                </a:lnTo>
                <a:lnTo>
                  <a:pt x="2405743" y="2558143"/>
                </a:lnTo>
                <a:lnTo>
                  <a:pt x="3418114" y="3374572"/>
                </a:lnTo>
                <a:lnTo>
                  <a:pt x="4245429" y="3374572"/>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C91ECA8F-6567-F77C-8B0A-CFDDBB8B211D}"/>
              </a:ext>
            </a:extLst>
          </p:cNvPr>
          <p:cNvSpPr/>
          <p:nvPr/>
        </p:nvSpPr>
        <p:spPr>
          <a:xfrm>
            <a:off x="4390677" y="2301410"/>
            <a:ext cx="3951514" cy="2460172"/>
          </a:xfrm>
          <a:custGeom>
            <a:avLst/>
            <a:gdLst>
              <a:gd name="connsiteX0" fmla="*/ 0 w 3951514"/>
              <a:gd name="connsiteY0" fmla="*/ 0 h 2460172"/>
              <a:gd name="connsiteX1" fmla="*/ 0 w 3951514"/>
              <a:gd name="connsiteY1" fmla="*/ 304800 h 2460172"/>
              <a:gd name="connsiteX2" fmla="*/ 1077686 w 3951514"/>
              <a:gd name="connsiteY2" fmla="*/ 1382486 h 2460172"/>
              <a:gd name="connsiteX3" fmla="*/ 1077686 w 3951514"/>
              <a:gd name="connsiteY3" fmla="*/ 2013858 h 2460172"/>
              <a:gd name="connsiteX4" fmla="*/ 2100943 w 3951514"/>
              <a:gd name="connsiteY4" fmla="*/ 2013858 h 2460172"/>
              <a:gd name="connsiteX5" fmla="*/ 2100943 w 3951514"/>
              <a:gd name="connsiteY5" fmla="*/ 2460172 h 2460172"/>
              <a:gd name="connsiteX6" fmla="*/ 3951514 w 3951514"/>
              <a:gd name="connsiteY6" fmla="*/ 2460172 h 246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1514" h="2460172">
                <a:moveTo>
                  <a:pt x="0" y="0"/>
                </a:moveTo>
                <a:lnTo>
                  <a:pt x="0" y="304800"/>
                </a:lnTo>
                <a:lnTo>
                  <a:pt x="1077686" y="1382486"/>
                </a:lnTo>
                <a:lnTo>
                  <a:pt x="1077686" y="2013858"/>
                </a:lnTo>
                <a:lnTo>
                  <a:pt x="2100943" y="2013858"/>
                </a:lnTo>
                <a:lnTo>
                  <a:pt x="2100943" y="2460172"/>
                </a:lnTo>
                <a:lnTo>
                  <a:pt x="3951514" y="2460172"/>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BE5ED0F1-E393-3F93-F7CB-0C72646A56E9}"/>
              </a:ext>
            </a:extLst>
          </p:cNvPr>
          <p:cNvSpPr/>
          <p:nvPr/>
        </p:nvSpPr>
        <p:spPr>
          <a:xfrm>
            <a:off x="5805820" y="2257867"/>
            <a:ext cx="2547257" cy="2427514"/>
          </a:xfrm>
          <a:custGeom>
            <a:avLst/>
            <a:gdLst>
              <a:gd name="connsiteX0" fmla="*/ 0 w 2547257"/>
              <a:gd name="connsiteY0" fmla="*/ 0 h 2427514"/>
              <a:gd name="connsiteX1" fmla="*/ 0 w 2547257"/>
              <a:gd name="connsiteY1" fmla="*/ 685800 h 2427514"/>
              <a:gd name="connsiteX2" fmla="*/ 772886 w 2547257"/>
              <a:gd name="connsiteY2" fmla="*/ 1926771 h 2427514"/>
              <a:gd name="connsiteX3" fmla="*/ 772886 w 2547257"/>
              <a:gd name="connsiteY3" fmla="*/ 2427514 h 2427514"/>
              <a:gd name="connsiteX4" fmla="*/ 2547257 w 2547257"/>
              <a:gd name="connsiteY4" fmla="*/ 2427514 h 2427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7257" h="2427514">
                <a:moveTo>
                  <a:pt x="0" y="0"/>
                </a:moveTo>
                <a:lnTo>
                  <a:pt x="0" y="685800"/>
                </a:lnTo>
                <a:lnTo>
                  <a:pt x="772886" y="1926771"/>
                </a:lnTo>
                <a:lnTo>
                  <a:pt x="772886" y="2427514"/>
                </a:lnTo>
                <a:lnTo>
                  <a:pt x="2547257" y="2427514"/>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F5C5EB4-39A7-750B-298E-7067474CAF14}"/>
              </a:ext>
            </a:extLst>
          </p:cNvPr>
          <p:cNvSpPr/>
          <p:nvPr/>
        </p:nvSpPr>
        <p:spPr>
          <a:xfrm>
            <a:off x="7122991" y="2279639"/>
            <a:ext cx="1197429" cy="2307771"/>
          </a:xfrm>
          <a:custGeom>
            <a:avLst/>
            <a:gdLst>
              <a:gd name="connsiteX0" fmla="*/ 0 w 1197429"/>
              <a:gd name="connsiteY0" fmla="*/ 0 h 2307771"/>
              <a:gd name="connsiteX1" fmla="*/ 0 w 1197429"/>
              <a:gd name="connsiteY1" fmla="*/ 566057 h 2307771"/>
              <a:gd name="connsiteX2" fmla="*/ 751115 w 1197429"/>
              <a:gd name="connsiteY2" fmla="*/ 2307771 h 2307771"/>
              <a:gd name="connsiteX3" fmla="*/ 1197429 w 1197429"/>
              <a:gd name="connsiteY3" fmla="*/ 2307771 h 2307771"/>
            </a:gdLst>
            <a:ahLst/>
            <a:cxnLst>
              <a:cxn ang="0">
                <a:pos x="connsiteX0" y="connsiteY0"/>
              </a:cxn>
              <a:cxn ang="0">
                <a:pos x="connsiteX1" y="connsiteY1"/>
              </a:cxn>
              <a:cxn ang="0">
                <a:pos x="connsiteX2" y="connsiteY2"/>
              </a:cxn>
              <a:cxn ang="0">
                <a:pos x="connsiteX3" y="connsiteY3"/>
              </a:cxn>
            </a:cxnLst>
            <a:rect l="l" t="t" r="r" b="b"/>
            <a:pathLst>
              <a:path w="1197429" h="2307771">
                <a:moveTo>
                  <a:pt x="0" y="0"/>
                </a:moveTo>
                <a:lnTo>
                  <a:pt x="0" y="566057"/>
                </a:lnTo>
                <a:lnTo>
                  <a:pt x="751115" y="2307771"/>
                </a:lnTo>
                <a:lnTo>
                  <a:pt x="1197429" y="2307771"/>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70209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6374C-1217-4D25-C1D0-0E5D2539FB29}"/>
              </a:ext>
            </a:extLst>
          </p:cNvPr>
          <p:cNvSpPr>
            <a:spLocks noGrp="1"/>
          </p:cNvSpPr>
          <p:nvPr>
            <p:ph type="title"/>
          </p:nvPr>
        </p:nvSpPr>
        <p:spPr/>
        <p:txBody>
          <a:bodyPr/>
          <a:lstStyle/>
          <a:p>
            <a:r>
              <a:rPr lang="en-US" dirty="0"/>
              <a:t>Sequence Pair Property</a:t>
            </a:r>
          </a:p>
        </p:txBody>
      </p:sp>
      <p:sp>
        <p:nvSpPr>
          <p:cNvPr id="3" name="Content Placeholder 2">
            <a:extLst>
              <a:ext uri="{FF2B5EF4-FFF2-40B4-BE49-F238E27FC236}">
                <a16:creationId xmlns:a16="http://schemas.microsoft.com/office/drawing/2014/main" id="{FF8A8408-F23B-5206-B46F-DD31E45EF467}"/>
              </a:ext>
            </a:extLst>
          </p:cNvPr>
          <p:cNvSpPr>
            <a:spLocks noGrp="1"/>
          </p:cNvSpPr>
          <p:nvPr>
            <p:ph idx="1"/>
          </p:nvPr>
        </p:nvSpPr>
        <p:spPr/>
        <p:txBody>
          <a:bodyPr/>
          <a:lstStyle/>
          <a:p>
            <a:r>
              <a:rPr lang="en-US" b="1" dirty="0"/>
              <a:t>The authors showed that the positive/negative sequence of modules always exist and do not cross each other</a:t>
            </a:r>
          </a:p>
        </p:txBody>
      </p:sp>
      <p:sp>
        <p:nvSpPr>
          <p:cNvPr id="4" name="Rectangle 6">
            <a:extLst>
              <a:ext uri="{FF2B5EF4-FFF2-40B4-BE49-F238E27FC236}">
                <a16:creationId xmlns:a16="http://schemas.microsoft.com/office/drawing/2014/main" id="{F4E44EA8-F278-562E-ED31-DA2424BFD815}"/>
              </a:ext>
            </a:extLst>
          </p:cNvPr>
          <p:cNvSpPr>
            <a:spLocks noChangeAspect="1" noChangeArrowheads="1"/>
          </p:cNvSpPr>
          <p:nvPr/>
        </p:nvSpPr>
        <p:spPr bwMode="auto">
          <a:xfrm rot="5400000">
            <a:off x="1382474" y="2823969"/>
            <a:ext cx="1095780" cy="113430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e</a:t>
            </a:r>
            <a:endParaRPr lang="zh-TW" altLang="en-US" sz="2400" dirty="0">
              <a:solidFill>
                <a:schemeClr val="tx2"/>
              </a:solidFill>
              <a:latin typeface="Arial" charset="0"/>
              <a:ea typeface="新細明體" charset="0"/>
              <a:cs typeface="新細明體" charset="0"/>
            </a:endParaRPr>
          </a:p>
        </p:txBody>
      </p:sp>
      <p:sp>
        <p:nvSpPr>
          <p:cNvPr id="5" name="Rectangle 7">
            <a:extLst>
              <a:ext uri="{FF2B5EF4-FFF2-40B4-BE49-F238E27FC236}">
                <a16:creationId xmlns:a16="http://schemas.microsoft.com/office/drawing/2014/main" id="{9626108F-8478-24B9-4075-D253E2BBD494}"/>
              </a:ext>
            </a:extLst>
          </p:cNvPr>
          <p:cNvSpPr>
            <a:spLocks noChangeAspect="1" noChangeArrowheads="1"/>
          </p:cNvSpPr>
          <p:nvPr/>
        </p:nvSpPr>
        <p:spPr bwMode="auto">
          <a:xfrm>
            <a:off x="2797833" y="3190734"/>
            <a:ext cx="756202" cy="1266111"/>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a</a:t>
            </a:r>
          </a:p>
        </p:txBody>
      </p:sp>
      <p:sp>
        <p:nvSpPr>
          <p:cNvPr id="6" name="Rectangle 8">
            <a:extLst>
              <a:ext uri="{FF2B5EF4-FFF2-40B4-BE49-F238E27FC236}">
                <a16:creationId xmlns:a16="http://schemas.microsoft.com/office/drawing/2014/main" id="{56F8CDAA-52E0-00A6-009C-BF1C1C46EDCF}"/>
              </a:ext>
            </a:extLst>
          </p:cNvPr>
          <p:cNvSpPr>
            <a:spLocks noChangeAspect="1" noChangeArrowheads="1"/>
          </p:cNvSpPr>
          <p:nvPr/>
        </p:nvSpPr>
        <p:spPr bwMode="auto">
          <a:xfrm rot="5400000">
            <a:off x="1939325" y="4632853"/>
            <a:ext cx="608765" cy="158681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f</a:t>
            </a:r>
          </a:p>
        </p:txBody>
      </p:sp>
      <p:sp>
        <p:nvSpPr>
          <p:cNvPr id="7" name="Rectangle 9">
            <a:extLst>
              <a:ext uri="{FF2B5EF4-FFF2-40B4-BE49-F238E27FC236}">
                <a16:creationId xmlns:a16="http://schemas.microsoft.com/office/drawing/2014/main" id="{F6C8233E-4A13-111C-EFC1-62F5BDF25D02}"/>
              </a:ext>
            </a:extLst>
          </p:cNvPr>
          <p:cNvSpPr>
            <a:spLocks noChangeAspect="1" noChangeArrowheads="1"/>
          </p:cNvSpPr>
          <p:nvPr/>
        </p:nvSpPr>
        <p:spPr bwMode="auto">
          <a:xfrm>
            <a:off x="4094534" y="3058880"/>
            <a:ext cx="756202" cy="1804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d</a:t>
            </a:r>
          </a:p>
        </p:txBody>
      </p:sp>
      <p:sp>
        <p:nvSpPr>
          <p:cNvPr id="8" name="Rectangle 11">
            <a:extLst>
              <a:ext uri="{FF2B5EF4-FFF2-40B4-BE49-F238E27FC236}">
                <a16:creationId xmlns:a16="http://schemas.microsoft.com/office/drawing/2014/main" id="{4268301E-A64D-DC3A-9DDC-54A65B6619BE}"/>
              </a:ext>
            </a:extLst>
          </p:cNvPr>
          <p:cNvSpPr>
            <a:spLocks noChangeAspect="1" noChangeArrowheads="1"/>
          </p:cNvSpPr>
          <p:nvPr/>
        </p:nvSpPr>
        <p:spPr bwMode="auto">
          <a:xfrm>
            <a:off x="1615280" y="4159173"/>
            <a:ext cx="630167" cy="608765"/>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c</a:t>
            </a:r>
          </a:p>
        </p:txBody>
      </p:sp>
      <p:sp>
        <p:nvSpPr>
          <p:cNvPr id="9" name="Rectangle 12">
            <a:extLst>
              <a:ext uri="{FF2B5EF4-FFF2-40B4-BE49-F238E27FC236}">
                <a16:creationId xmlns:a16="http://schemas.microsoft.com/office/drawing/2014/main" id="{83DBF68C-5A52-5CB2-814A-61CF6DBA9953}"/>
              </a:ext>
            </a:extLst>
          </p:cNvPr>
          <p:cNvSpPr>
            <a:spLocks noChangeAspect="1" noChangeArrowheads="1"/>
          </p:cNvSpPr>
          <p:nvPr/>
        </p:nvSpPr>
        <p:spPr bwMode="auto">
          <a:xfrm>
            <a:off x="3470126" y="5098095"/>
            <a:ext cx="1008270" cy="852273"/>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b</a:t>
            </a:r>
          </a:p>
        </p:txBody>
      </p:sp>
      <p:sp>
        <p:nvSpPr>
          <p:cNvPr id="10" name="Freeform 9">
            <a:extLst>
              <a:ext uri="{FF2B5EF4-FFF2-40B4-BE49-F238E27FC236}">
                <a16:creationId xmlns:a16="http://schemas.microsoft.com/office/drawing/2014/main" id="{7872C2E3-AADA-514B-1494-27209E92418D}"/>
              </a:ext>
            </a:extLst>
          </p:cNvPr>
          <p:cNvSpPr/>
          <p:nvPr/>
        </p:nvSpPr>
        <p:spPr>
          <a:xfrm>
            <a:off x="1349828" y="2569024"/>
            <a:ext cx="3646716" cy="1349829"/>
          </a:xfrm>
          <a:custGeom>
            <a:avLst/>
            <a:gdLst>
              <a:gd name="connsiteX0" fmla="*/ 0 w 3526971"/>
              <a:gd name="connsiteY0" fmla="*/ 1349829 h 1349829"/>
              <a:gd name="connsiteX1" fmla="*/ 1143000 w 3526971"/>
              <a:gd name="connsiteY1" fmla="*/ 272143 h 1349829"/>
              <a:gd name="connsiteX2" fmla="*/ 1143000 w 3526971"/>
              <a:gd name="connsiteY2" fmla="*/ 0 h 1349829"/>
              <a:gd name="connsiteX3" fmla="*/ 3526971 w 3526971"/>
              <a:gd name="connsiteY3" fmla="*/ 0 h 1349829"/>
            </a:gdLst>
            <a:ahLst/>
            <a:cxnLst>
              <a:cxn ang="0">
                <a:pos x="connsiteX0" y="connsiteY0"/>
              </a:cxn>
              <a:cxn ang="0">
                <a:pos x="connsiteX1" y="connsiteY1"/>
              </a:cxn>
              <a:cxn ang="0">
                <a:pos x="connsiteX2" y="connsiteY2"/>
              </a:cxn>
              <a:cxn ang="0">
                <a:pos x="connsiteX3" y="connsiteY3"/>
              </a:cxn>
            </a:cxnLst>
            <a:rect l="l" t="t" r="r" b="b"/>
            <a:pathLst>
              <a:path w="3526971" h="1349829">
                <a:moveTo>
                  <a:pt x="0" y="1349829"/>
                </a:moveTo>
                <a:lnTo>
                  <a:pt x="1143000" y="272143"/>
                </a:lnTo>
                <a:lnTo>
                  <a:pt x="1143000" y="0"/>
                </a:lnTo>
                <a:lnTo>
                  <a:pt x="3526971"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1" name="Freeform 10">
            <a:extLst>
              <a:ext uri="{FF2B5EF4-FFF2-40B4-BE49-F238E27FC236}">
                <a16:creationId xmlns:a16="http://schemas.microsoft.com/office/drawing/2014/main" id="{45F062BA-C684-FB46-37ED-1E1A14116AA5}"/>
              </a:ext>
            </a:extLst>
          </p:cNvPr>
          <p:cNvSpPr/>
          <p:nvPr/>
        </p:nvSpPr>
        <p:spPr>
          <a:xfrm>
            <a:off x="838200" y="3907967"/>
            <a:ext cx="522514" cy="2144486"/>
          </a:xfrm>
          <a:custGeom>
            <a:avLst/>
            <a:gdLst>
              <a:gd name="connsiteX0" fmla="*/ 522514 w 522514"/>
              <a:gd name="connsiteY0" fmla="*/ 0 h 2144486"/>
              <a:gd name="connsiteX1" fmla="*/ 522514 w 522514"/>
              <a:gd name="connsiteY1" fmla="*/ 337457 h 2144486"/>
              <a:gd name="connsiteX2" fmla="*/ 0 w 522514"/>
              <a:gd name="connsiteY2" fmla="*/ 337457 h 2144486"/>
              <a:gd name="connsiteX3" fmla="*/ 0 w 522514"/>
              <a:gd name="connsiteY3" fmla="*/ 2144486 h 2144486"/>
            </a:gdLst>
            <a:ahLst/>
            <a:cxnLst>
              <a:cxn ang="0">
                <a:pos x="connsiteX0" y="connsiteY0"/>
              </a:cxn>
              <a:cxn ang="0">
                <a:pos x="connsiteX1" y="connsiteY1"/>
              </a:cxn>
              <a:cxn ang="0">
                <a:pos x="connsiteX2" y="connsiteY2"/>
              </a:cxn>
              <a:cxn ang="0">
                <a:pos x="connsiteX3" y="connsiteY3"/>
              </a:cxn>
            </a:cxnLst>
            <a:rect l="l" t="t" r="r" b="b"/>
            <a:pathLst>
              <a:path w="522514" h="2144486">
                <a:moveTo>
                  <a:pt x="522514" y="0"/>
                </a:moveTo>
                <a:lnTo>
                  <a:pt x="522514" y="337457"/>
                </a:lnTo>
                <a:lnTo>
                  <a:pt x="0" y="337457"/>
                </a:lnTo>
                <a:lnTo>
                  <a:pt x="0" y="2144486"/>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2" name="Freeform 11">
            <a:extLst>
              <a:ext uri="{FF2B5EF4-FFF2-40B4-BE49-F238E27FC236}">
                <a16:creationId xmlns:a16="http://schemas.microsoft.com/office/drawing/2014/main" id="{368E1410-AF6A-8879-0E91-8B1C29AD7CCD}"/>
              </a:ext>
            </a:extLst>
          </p:cNvPr>
          <p:cNvSpPr/>
          <p:nvPr/>
        </p:nvSpPr>
        <p:spPr>
          <a:xfrm>
            <a:off x="947056" y="2710538"/>
            <a:ext cx="4082145" cy="3331029"/>
          </a:xfrm>
          <a:custGeom>
            <a:avLst/>
            <a:gdLst>
              <a:gd name="connsiteX0" fmla="*/ 0 w 3973286"/>
              <a:gd name="connsiteY0" fmla="*/ 3331029 h 3331029"/>
              <a:gd name="connsiteX1" fmla="*/ 0 w 3973286"/>
              <a:gd name="connsiteY1" fmla="*/ 2035629 h 3331029"/>
              <a:gd name="connsiteX2" fmla="*/ 664029 w 3973286"/>
              <a:gd name="connsiteY2" fmla="*/ 2035629 h 3331029"/>
              <a:gd name="connsiteX3" fmla="*/ 1317171 w 3973286"/>
              <a:gd name="connsiteY3" fmla="*/ 1458686 h 3331029"/>
              <a:gd name="connsiteX4" fmla="*/ 1654629 w 3973286"/>
              <a:gd name="connsiteY4" fmla="*/ 1458686 h 3331029"/>
              <a:gd name="connsiteX5" fmla="*/ 1654629 w 3973286"/>
              <a:gd name="connsiteY5" fmla="*/ 0 h 3331029"/>
              <a:gd name="connsiteX6" fmla="*/ 1861457 w 3973286"/>
              <a:gd name="connsiteY6" fmla="*/ 0 h 3331029"/>
              <a:gd name="connsiteX7" fmla="*/ 3973286 w 3973286"/>
              <a:gd name="connsiteY7" fmla="*/ 0 h 333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286" h="3331029">
                <a:moveTo>
                  <a:pt x="0" y="3331029"/>
                </a:moveTo>
                <a:lnTo>
                  <a:pt x="0" y="2035629"/>
                </a:lnTo>
                <a:lnTo>
                  <a:pt x="664029" y="2035629"/>
                </a:lnTo>
                <a:lnTo>
                  <a:pt x="1317171" y="1458686"/>
                </a:lnTo>
                <a:lnTo>
                  <a:pt x="1654629" y="1458686"/>
                </a:lnTo>
                <a:lnTo>
                  <a:pt x="1654629" y="0"/>
                </a:lnTo>
                <a:lnTo>
                  <a:pt x="1861457" y="0"/>
                </a:lnTo>
                <a:lnTo>
                  <a:pt x="3973286"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9566C821-E320-DB64-E6CD-9E2F4D461A60}"/>
              </a:ext>
            </a:extLst>
          </p:cNvPr>
          <p:cNvSpPr/>
          <p:nvPr/>
        </p:nvSpPr>
        <p:spPr>
          <a:xfrm>
            <a:off x="1143002" y="2895596"/>
            <a:ext cx="3886200" cy="3233057"/>
          </a:xfrm>
          <a:custGeom>
            <a:avLst/>
            <a:gdLst>
              <a:gd name="connsiteX0" fmla="*/ 0 w 3886200"/>
              <a:gd name="connsiteY0" fmla="*/ 3233057 h 3233057"/>
              <a:gd name="connsiteX1" fmla="*/ 0 w 3886200"/>
              <a:gd name="connsiteY1" fmla="*/ 2797628 h 3233057"/>
              <a:gd name="connsiteX2" fmla="*/ 315686 w 3886200"/>
              <a:gd name="connsiteY2" fmla="*/ 2797628 h 3233057"/>
              <a:gd name="connsiteX3" fmla="*/ 1915886 w 3886200"/>
              <a:gd name="connsiteY3" fmla="*/ 2220685 h 3233057"/>
              <a:gd name="connsiteX4" fmla="*/ 1915886 w 3886200"/>
              <a:gd name="connsiteY4" fmla="*/ 1741714 h 3233057"/>
              <a:gd name="connsiteX5" fmla="*/ 2547257 w 3886200"/>
              <a:gd name="connsiteY5" fmla="*/ 1741714 h 3233057"/>
              <a:gd name="connsiteX6" fmla="*/ 2547257 w 3886200"/>
              <a:gd name="connsiteY6" fmla="*/ 0 h 3233057"/>
              <a:gd name="connsiteX7" fmla="*/ 2656114 w 3886200"/>
              <a:gd name="connsiteY7" fmla="*/ 0 h 3233057"/>
              <a:gd name="connsiteX8" fmla="*/ 3886200 w 3886200"/>
              <a:gd name="connsiteY8" fmla="*/ 0 h 323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0" h="3233057">
                <a:moveTo>
                  <a:pt x="0" y="3233057"/>
                </a:moveTo>
                <a:lnTo>
                  <a:pt x="0" y="2797628"/>
                </a:lnTo>
                <a:lnTo>
                  <a:pt x="315686" y="2797628"/>
                </a:lnTo>
                <a:lnTo>
                  <a:pt x="1915886" y="2220685"/>
                </a:lnTo>
                <a:lnTo>
                  <a:pt x="1915886" y="1741714"/>
                </a:lnTo>
                <a:lnTo>
                  <a:pt x="2547257" y="1741714"/>
                </a:lnTo>
                <a:lnTo>
                  <a:pt x="2547257" y="0"/>
                </a:lnTo>
                <a:lnTo>
                  <a:pt x="2656114" y="0"/>
                </a:lnTo>
                <a:lnTo>
                  <a:pt x="3886200"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01EC3481-4DBD-BB79-F3ED-1533181A3509}"/>
              </a:ext>
            </a:extLst>
          </p:cNvPr>
          <p:cNvSpPr/>
          <p:nvPr/>
        </p:nvSpPr>
        <p:spPr>
          <a:xfrm>
            <a:off x="1055916" y="2797624"/>
            <a:ext cx="3962400" cy="3254829"/>
          </a:xfrm>
          <a:custGeom>
            <a:avLst/>
            <a:gdLst>
              <a:gd name="connsiteX0" fmla="*/ 0 w 3962400"/>
              <a:gd name="connsiteY0" fmla="*/ 3254829 h 3254829"/>
              <a:gd name="connsiteX1" fmla="*/ 0 w 3962400"/>
              <a:gd name="connsiteY1" fmla="*/ 2122714 h 3254829"/>
              <a:gd name="connsiteX2" fmla="*/ 1741714 w 3962400"/>
              <a:gd name="connsiteY2" fmla="*/ 2122714 h 3254829"/>
              <a:gd name="connsiteX3" fmla="*/ 1741714 w 3962400"/>
              <a:gd name="connsiteY3" fmla="*/ 1665514 h 3254829"/>
              <a:gd name="connsiteX4" fmla="*/ 2514600 w 3962400"/>
              <a:gd name="connsiteY4" fmla="*/ 381000 h 3254829"/>
              <a:gd name="connsiteX5" fmla="*/ 2514600 w 3962400"/>
              <a:gd name="connsiteY5" fmla="*/ 0 h 3254829"/>
              <a:gd name="connsiteX6" fmla="*/ 3962400 w 3962400"/>
              <a:gd name="connsiteY6" fmla="*/ 0 h 325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2400" h="3254829">
                <a:moveTo>
                  <a:pt x="0" y="3254829"/>
                </a:moveTo>
                <a:lnTo>
                  <a:pt x="0" y="2122714"/>
                </a:lnTo>
                <a:lnTo>
                  <a:pt x="1741714" y="2122714"/>
                </a:lnTo>
                <a:lnTo>
                  <a:pt x="1741714" y="1665514"/>
                </a:lnTo>
                <a:lnTo>
                  <a:pt x="2514600" y="381000"/>
                </a:lnTo>
                <a:lnTo>
                  <a:pt x="2514600" y="0"/>
                </a:lnTo>
                <a:lnTo>
                  <a:pt x="3962400"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8B4B7D35-550B-08B4-2B60-330D147AB1AC}"/>
              </a:ext>
            </a:extLst>
          </p:cNvPr>
          <p:cNvSpPr/>
          <p:nvPr/>
        </p:nvSpPr>
        <p:spPr>
          <a:xfrm>
            <a:off x="1295400" y="3080653"/>
            <a:ext cx="3766457" cy="3004457"/>
          </a:xfrm>
          <a:custGeom>
            <a:avLst/>
            <a:gdLst>
              <a:gd name="connsiteX0" fmla="*/ 0 w 3766457"/>
              <a:gd name="connsiteY0" fmla="*/ 3004457 h 3004457"/>
              <a:gd name="connsiteX1" fmla="*/ 0 w 3766457"/>
              <a:gd name="connsiteY1" fmla="*/ 2775857 h 3004457"/>
              <a:gd name="connsiteX2" fmla="*/ 1937657 w 3766457"/>
              <a:gd name="connsiteY2" fmla="*/ 2775857 h 3004457"/>
              <a:gd name="connsiteX3" fmla="*/ 1937657 w 3766457"/>
              <a:gd name="connsiteY3" fmla="*/ 1807028 h 3004457"/>
              <a:gd name="connsiteX4" fmla="*/ 2819400 w 3766457"/>
              <a:gd name="connsiteY4" fmla="*/ 1807028 h 3004457"/>
              <a:gd name="connsiteX5" fmla="*/ 3559628 w 3766457"/>
              <a:gd name="connsiteY5" fmla="*/ 0 h 3004457"/>
              <a:gd name="connsiteX6" fmla="*/ 3766457 w 3766457"/>
              <a:gd name="connsiteY6" fmla="*/ 0 h 300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66457" h="3004457">
                <a:moveTo>
                  <a:pt x="0" y="3004457"/>
                </a:moveTo>
                <a:lnTo>
                  <a:pt x="0" y="2775857"/>
                </a:lnTo>
                <a:lnTo>
                  <a:pt x="1937657" y="2775857"/>
                </a:lnTo>
                <a:lnTo>
                  <a:pt x="1937657" y="1807028"/>
                </a:lnTo>
                <a:lnTo>
                  <a:pt x="2819400" y="1807028"/>
                </a:lnTo>
                <a:lnTo>
                  <a:pt x="3559628" y="0"/>
                </a:lnTo>
                <a:lnTo>
                  <a:pt x="3766457"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a:extLst>
              <a:ext uri="{FF2B5EF4-FFF2-40B4-BE49-F238E27FC236}">
                <a16:creationId xmlns:a16="http://schemas.microsoft.com/office/drawing/2014/main" id="{A6411CD4-9310-10F3-19B9-E172A18229DB}"/>
              </a:ext>
            </a:extLst>
          </p:cNvPr>
          <p:cNvSpPr/>
          <p:nvPr/>
        </p:nvSpPr>
        <p:spPr>
          <a:xfrm>
            <a:off x="1436914" y="5105395"/>
            <a:ext cx="3603172" cy="1012372"/>
          </a:xfrm>
          <a:custGeom>
            <a:avLst/>
            <a:gdLst>
              <a:gd name="connsiteX0" fmla="*/ 0 w 3603172"/>
              <a:gd name="connsiteY0" fmla="*/ 1012372 h 1012372"/>
              <a:gd name="connsiteX1" fmla="*/ 0 w 3603172"/>
              <a:gd name="connsiteY1" fmla="*/ 870858 h 1012372"/>
              <a:gd name="connsiteX2" fmla="*/ 2057400 w 3603172"/>
              <a:gd name="connsiteY2" fmla="*/ 870858 h 1012372"/>
              <a:gd name="connsiteX3" fmla="*/ 3069772 w 3603172"/>
              <a:gd name="connsiteY3" fmla="*/ 0 h 1012372"/>
              <a:gd name="connsiteX4" fmla="*/ 3603172 w 3603172"/>
              <a:gd name="connsiteY4" fmla="*/ 0 h 101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172" h="1012372">
                <a:moveTo>
                  <a:pt x="0" y="1012372"/>
                </a:moveTo>
                <a:lnTo>
                  <a:pt x="0" y="870858"/>
                </a:lnTo>
                <a:lnTo>
                  <a:pt x="2057400" y="870858"/>
                </a:lnTo>
                <a:lnTo>
                  <a:pt x="3069772" y="0"/>
                </a:lnTo>
                <a:lnTo>
                  <a:pt x="3603172"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
            <a:extLst>
              <a:ext uri="{FF2B5EF4-FFF2-40B4-BE49-F238E27FC236}">
                <a16:creationId xmlns:a16="http://schemas.microsoft.com/office/drawing/2014/main" id="{CFE0108B-04C0-D63C-128E-9763F60D7BB2}"/>
              </a:ext>
            </a:extLst>
          </p:cNvPr>
          <p:cNvSpPr>
            <a:spLocks noChangeAspect="1" noChangeArrowheads="1"/>
          </p:cNvSpPr>
          <p:nvPr/>
        </p:nvSpPr>
        <p:spPr bwMode="auto">
          <a:xfrm rot="5400000">
            <a:off x="7349096" y="2778362"/>
            <a:ext cx="1095780" cy="113430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e</a:t>
            </a:r>
            <a:endParaRPr lang="zh-TW" altLang="en-US" sz="2400" dirty="0">
              <a:solidFill>
                <a:schemeClr val="tx2"/>
              </a:solidFill>
              <a:latin typeface="Arial" charset="0"/>
              <a:ea typeface="新細明體" charset="0"/>
              <a:cs typeface="新細明體" charset="0"/>
            </a:endParaRPr>
          </a:p>
        </p:txBody>
      </p:sp>
      <p:sp>
        <p:nvSpPr>
          <p:cNvPr id="18" name="Rectangle 7">
            <a:extLst>
              <a:ext uri="{FF2B5EF4-FFF2-40B4-BE49-F238E27FC236}">
                <a16:creationId xmlns:a16="http://schemas.microsoft.com/office/drawing/2014/main" id="{7F7128B5-02D0-393F-C356-533472C944E2}"/>
              </a:ext>
            </a:extLst>
          </p:cNvPr>
          <p:cNvSpPr>
            <a:spLocks noChangeAspect="1" noChangeArrowheads="1"/>
          </p:cNvSpPr>
          <p:nvPr/>
        </p:nvSpPr>
        <p:spPr bwMode="auto">
          <a:xfrm>
            <a:off x="8764455" y="3145127"/>
            <a:ext cx="756202" cy="1266111"/>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a</a:t>
            </a:r>
          </a:p>
        </p:txBody>
      </p:sp>
      <p:sp>
        <p:nvSpPr>
          <p:cNvPr id="19" name="Rectangle 8">
            <a:extLst>
              <a:ext uri="{FF2B5EF4-FFF2-40B4-BE49-F238E27FC236}">
                <a16:creationId xmlns:a16="http://schemas.microsoft.com/office/drawing/2014/main" id="{C5D853A9-C329-64C2-4CC2-EA06F374258A}"/>
              </a:ext>
            </a:extLst>
          </p:cNvPr>
          <p:cNvSpPr>
            <a:spLocks noChangeAspect="1" noChangeArrowheads="1"/>
          </p:cNvSpPr>
          <p:nvPr/>
        </p:nvSpPr>
        <p:spPr bwMode="auto">
          <a:xfrm rot="5400000">
            <a:off x="7905947" y="4587246"/>
            <a:ext cx="608765" cy="158681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f</a:t>
            </a:r>
          </a:p>
        </p:txBody>
      </p:sp>
      <p:sp>
        <p:nvSpPr>
          <p:cNvPr id="20" name="Rectangle 9">
            <a:extLst>
              <a:ext uri="{FF2B5EF4-FFF2-40B4-BE49-F238E27FC236}">
                <a16:creationId xmlns:a16="http://schemas.microsoft.com/office/drawing/2014/main" id="{6A18548A-9A56-4562-9DF5-9490522D9AAA}"/>
              </a:ext>
            </a:extLst>
          </p:cNvPr>
          <p:cNvSpPr>
            <a:spLocks noChangeAspect="1" noChangeArrowheads="1"/>
          </p:cNvSpPr>
          <p:nvPr/>
        </p:nvSpPr>
        <p:spPr bwMode="auto">
          <a:xfrm>
            <a:off x="10061156" y="3013273"/>
            <a:ext cx="756202" cy="1804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d</a:t>
            </a:r>
          </a:p>
        </p:txBody>
      </p:sp>
      <p:sp>
        <p:nvSpPr>
          <p:cNvPr id="21" name="Rectangle 11">
            <a:extLst>
              <a:ext uri="{FF2B5EF4-FFF2-40B4-BE49-F238E27FC236}">
                <a16:creationId xmlns:a16="http://schemas.microsoft.com/office/drawing/2014/main" id="{40569855-0F04-BFA8-BC64-0CD30B6827AB}"/>
              </a:ext>
            </a:extLst>
          </p:cNvPr>
          <p:cNvSpPr>
            <a:spLocks noChangeAspect="1" noChangeArrowheads="1"/>
          </p:cNvSpPr>
          <p:nvPr/>
        </p:nvSpPr>
        <p:spPr bwMode="auto">
          <a:xfrm>
            <a:off x="7581902" y="4113566"/>
            <a:ext cx="630167" cy="608765"/>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c</a:t>
            </a:r>
          </a:p>
        </p:txBody>
      </p:sp>
      <p:sp>
        <p:nvSpPr>
          <p:cNvPr id="22" name="Rectangle 12">
            <a:extLst>
              <a:ext uri="{FF2B5EF4-FFF2-40B4-BE49-F238E27FC236}">
                <a16:creationId xmlns:a16="http://schemas.microsoft.com/office/drawing/2014/main" id="{E924B261-05DB-7C5E-BB3D-6BCB7DE91476}"/>
              </a:ext>
            </a:extLst>
          </p:cNvPr>
          <p:cNvSpPr>
            <a:spLocks noChangeAspect="1" noChangeArrowheads="1"/>
          </p:cNvSpPr>
          <p:nvPr/>
        </p:nvSpPr>
        <p:spPr bwMode="auto">
          <a:xfrm>
            <a:off x="9436748" y="5052488"/>
            <a:ext cx="1008270" cy="852273"/>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b</a:t>
            </a:r>
          </a:p>
        </p:txBody>
      </p:sp>
      <p:sp>
        <p:nvSpPr>
          <p:cNvPr id="23" name="Freeform 22">
            <a:extLst>
              <a:ext uri="{FF2B5EF4-FFF2-40B4-BE49-F238E27FC236}">
                <a16:creationId xmlns:a16="http://schemas.microsoft.com/office/drawing/2014/main" id="{2781E4F3-B14A-32DA-2DA9-0EDA417E6DF4}"/>
              </a:ext>
            </a:extLst>
          </p:cNvPr>
          <p:cNvSpPr/>
          <p:nvPr/>
        </p:nvSpPr>
        <p:spPr>
          <a:xfrm>
            <a:off x="6702814" y="2525481"/>
            <a:ext cx="4572000" cy="3733800"/>
          </a:xfrm>
          <a:custGeom>
            <a:avLst/>
            <a:gdLst>
              <a:gd name="connsiteX0" fmla="*/ 0 w 4572000"/>
              <a:gd name="connsiteY0" fmla="*/ 0 h 3733800"/>
              <a:gd name="connsiteX1" fmla="*/ 0 w 4572000"/>
              <a:gd name="connsiteY1" fmla="*/ 2590800 h 3733800"/>
              <a:gd name="connsiteX2" fmla="*/ 729343 w 4572000"/>
              <a:gd name="connsiteY2" fmla="*/ 2590800 h 3733800"/>
              <a:gd name="connsiteX3" fmla="*/ 2318657 w 4572000"/>
              <a:gd name="connsiteY3" fmla="*/ 3156857 h 3733800"/>
              <a:gd name="connsiteX4" fmla="*/ 2318657 w 4572000"/>
              <a:gd name="connsiteY4" fmla="*/ 3733800 h 3733800"/>
              <a:gd name="connsiteX5" fmla="*/ 4572000 w 4572000"/>
              <a:gd name="connsiteY5" fmla="*/ 3733800 h 373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3733800">
                <a:moveTo>
                  <a:pt x="0" y="0"/>
                </a:moveTo>
                <a:lnTo>
                  <a:pt x="0" y="2590800"/>
                </a:lnTo>
                <a:lnTo>
                  <a:pt x="729343" y="2590800"/>
                </a:lnTo>
                <a:lnTo>
                  <a:pt x="2318657" y="3156857"/>
                </a:lnTo>
                <a:lnTo>
                  <a:pt x="2318657" y="3733800"/>
                </a:lnTo>
                <a:lnTo>
                  <a:pt x="4572000" y="373380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B8AEA7F1-179A-E773-DF92-96E1A1956CF3}"/>
              </a:ext>
            </a:extLst>
          </p:cNvPr>
          <p:cNvSpPr/>
          <p:nvPr/>
        </p:nvSpPr>
        <p:spPr>
          <a:xfrm>
            <a:off x="6866099" y="2503709"/>
            <a:ext cx="4408715" cy="3657600"/>
          </a:xfrm>
          <a:custGeom>
            <a:avLst/>
            <a:gdLst>
              <a:gd name="connsiteX0" fmla="*/ 0 w 4408715"/>
              <a:gd name="connsiteY0" fmla="*/ 0 h 3657600"/>
              <a:gd name="connsiteX1" fmla="*/ 0 w 4408715"/>
              <a:gd name="connsiteY1" fmla="*/ 1621972 h 3657600"/>
              <a:gd name="connsiteX2" fmla="*/ 751115 w 4408715"/>
              <a:gd name="connsiteY2" fmla="*/ 1621972 h 3657600"/>
              <a:gd name="connsiteX3" fmla="*/ 1349829 w 4408715"/>
              <a:gd name="connsiteY3" fmla="*/ 2220686 h 3657600"/>
              <a:gd name="connsiteX4" fmla="*/ 2253343 w 4408715"/>
              <a:gd name="connsiteY4" fmla="*/ 2220686 h 3657600"/>
              <a:gd name="connsiteX5" fmla="*/ 2253343 w 4408715"/>
              <a:gd name="connsiteY5" fmla="*/ 3657600 h 3657600"/>
              <a:gd name="connsiteX6" fmla="*/ 4408715 w 4408715"/>
              <a:gd name="connsiteY6"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715" h="3657600">
                <a:moveTo>
                  <a:pt x="0" y="0"/>
                </a:moveTo>
                <a:lnTo>
                  <a:pt x="0" y="1621972"/>
                </a:lnTo>
                <a:lnTo>
                  <a:pt x="751115" y="1621972"/>
                </a:lnTo>
                <a:lnTo>
                  <a:pt x="1349829" y="2220686"/>
                </a:lnTo>
                <a:lnTo>
                  <a:pt x="2253343" y="2220686"/>
                </a:lnTo>
                <a:lnTo>
                  <a:pt x="2253343" y="3657600"/>
                </a:lnTo>
                <a:lnTo>
                  <a:pt x="4408715" y="365760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a:extLst>
              <a:ext uri="{FF2B5EF4-FFF2-40B4-BE49-F238E27FC236}">
                <a16:creationId xmlns:a16="http://schemas.microsoft.com/office/drawing/2014/main" id="{B13160CD-60C3-F056-F4C8-0D28BB5732BC}"/>
              </a:ext>
            </a:extLst>
          </p:cNvPr>
          <p:cNvSpPr/>
          <p:nvPr/>
        </p:nvSpPr>
        <p:spPr>
          <a:xfrm>
            <a:off x="7029385" y="2525481"/>
            <a:ext cx="4245429" cy="3374572"/>
          </a:xfrm>
          <a:custGeom>
            <a:avLst/>
            <a:gdLst>
              <a:gd name="connsiteX0" fmla="*/ 0 w 4245429"/>
              <a:gd name="connsiteY0" fmla="*/ 0 h 3374572"/>
              <a:gd name="connsiteX1" fmla="*/ 0 w 4245429"/>
              <a:gd name="connsiteY1" fmla="*/ 1480457 h 3374572"/>
              <a:gd name="connsiteX2" fmla="*/ 1328057 w 4245429"/>
              <a:gd name="connsiteY2" fmla="*/ 1480457 h 3374572"/>
              <a:gd name="connsiteX3" fmla="*/ 1328057 w 4245429"/>
              <a:gd name="connsiteY3" fmla="*/ 1589314 h 3374572"/>
              <a:gd name="connsiteX4" fmla="*/ 1328057 w 4245429"/>
              <a:gd name="connsiteY4" fmla="*/ 2100943 h 3374572"/>
              <a:gd name="connsiteX5" fmla="*/ 2253343 w 4245429"/>
              <a:gd name="connsiteY5" fmla="*/ 2100943 h 3374572"/>
              <a:gd name="connsiteX6" fmla="*/ 2253343 w 4245429"/>
              <a:gd name="connsiteY6" fmla="*/ 2558143 h 3374572"/>
              <a:gd name="connsiteX7" fmla="*/ 2405743 w 4245429"/>
              <a:gd name="connsiteY7" fmla="*/ 2558143 h 3374572"/>
              <a:gd name="connsiteX8" fmla="*/ 3418114 w 4245429"/>
              <a:gd name="connsiteY8" fmla="*/ 3374572 h 3374572"/>
              <a:gd name="connsiteX9" fmla="*/ 4245429 w 4245429"/>
              <a:gd name="connsiteY9" fmla="*/ 3374572 h 337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45429" h="3374572">
                <a:moveTo>
                  <a:pt x="0" y="0"/>
                </a:moveTo>
                <a:lnTo>
                  <a:pt x="0" y="1480457"/>
                </a:lnTo>
                <a:lnTo>
                  <a:pt x="1328057" y="1480457"/>
                </a:lnTo>
                <a:lnTo>
                  <a:pt x="1328057" y="1589314"/>
                </a:lnTo>
                <a:lnTo>
                  <a:pt x="1328057" y="2100943"/>
                </a:lnTo>
                <a:lnTo>
                  <a:pt x="2253343" y="2100943"/>
                </a:lnTo>
                <a:lnTo>
                  <a:pt x="2253343" y="2558143"/>
                </a:lnTo>
                <a:lnTo>
                  <a:pt x="2405743" y="2558143"/>
                </a:lnTo>
                <a:lnTo>
                  <a:pt x="3418114" y="3374572"/>
                </a:lnTo>
                <a:lnTo>
                  <a:pt x="4245429" y="3374572"/>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841A4BC8-FDA0-8F11-8309-D0A1A6C1B4AF}"/>
              </a:ext>
            </a:extLst>
          </p:cNvPr>
          <p:cNvSpPr/>
          <p:nvPr/>
        </p:nvSpPr>
        <p:spPr>
          <a:xfrm>
            <a:off x="7334185" y="2514595"/>
            <a:ext cx="3951514" cy="2460172"/>
          </a:xfrm>
          <a:custGeom>
            <a:avLst/>
            <a:gdLst>
              <a:gd name="connsiteX0" fmla="*/ 0 w 3951514"/>
              <a:gd name="connsiteY0" fmla="*/ 0 h 2460172"/>
              <a:gd name="connsiteX1" fmla="*/ 0 w 3951514"/>
              <a:gd name="connsiteY1" fmla="*/ 304800 h 2460172"/>
              <a:gd name="connsiteX2" fmla="*/ 1077686 w 3951514"/>
              <a:gd name="connsiteY2" fmla="*/ 1382486 h 2460172"/>
              <a:gd name="connsiteX3" fmla="*/ 1077686 w 3951514"/>
              <a:gd name="connsiteY3" fmla="*/ 2013858 h 2460172"/>
              <a:gd name="connsiteX4" fmla="*/ 2100943 w 3951514"/>
              <a:gd name="connsiteY4" fmla="*/ 2013858 h 2460172"/>
              <a:gd name="connsiteX5" fmla="*/ 2100943 w 3951514"/>
              <a:gd name="connsiteY5" fmla="*/ 2460172 h 2460172"/>
              <a:gd name="connsiteX6" fmla="*/ 3951514 w 3951514"/>
              <a:gd name="connsiteY6" fmla="*/ 2460172 h 246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1514" h="2460172">
                <a:moveTo>
                  <a:pt x="0" y="0"/>
                </a:moveTo>
                <a:lnTo>
                  <a:pt x="0" y="304800"/>
                </a:lnTo>
                <a:lnTo>
                  <a:pt x="1077686" y="1382486"/>
                </a:lnTo>
                <a:lnTo>
                  <a:pt x="1077686" y="2013858"/>
                </a:lnTo>
                <a:lnTo>
                  <a:pt x="2100943" y="2013858"/>
                </a:lnTo>
                <a:lnTo>
                  <a:pt x="2100943" y="2460172"/>
                </a:lnTo>
                <a:lnTo>
                  <a:pt x="3951514" y="2460172"/>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a:extLst>
              <a:ext uri="{FF2B5EF4-FFF2-40B4-BE49-F238E27FC236}">
                <a16:creationId xmlns:a16="http://schemas.microsoft.com/office/drawing/2014/main" id="{EF669B82-218A-281B-3304-EB455DECB4B5}"/>
              </a:ext>
            </a:extLst>
          </p:cNvPr>
          <p:cNvSpPr/>
          <p:nvPr/>
        </p:nvSpPr>
        <p:spPr>
          <a:xfrm>
            <a:off x="8749328" y="2471052"/>
            <a:ext cx="2547257" cy="2427514"/>
          </a:xfrm>
          <a:custGeom>
            <a:avLst/>
            <a:gdLst>
              <a:gd name="connsiteX0" fmla="*/ 0 w 2547257"/>
              <a:gd name="connsiteY0" fmla="*/ 0 h 2427514"/>
              <a:gd name="connsiteX1" fmla="*/ 0 w 2547257"/>
              <a:gd name="connsiteY1" fmla="*/ 685800 h 2427514"/>
              <a:gd name="connsiteX2" fmla="*/ 772886 w 2547257"/>
              <a:gd name="connsiteY2" fmla="*/ 1926771 h 2427514"/>
              <a:gd name="connsiteX3" fmla="*/ 772886 w 2547257"/>
              <a:gd name="connsiteY3" fmla="*/ 2427514 h 2427514"/>
              <a:gd name="connsiteX4" fmla="*/ 2547257 w 2547257"/>
              <a:gd name="connsiteY4" fmla="*/ 2427514 h 2427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7257" h="2427514">
                <a:moveTo>
                  <a:pt x="0" y="0"/>
                </a:moveTo>
                <a:lnTo>
                  <a:pt x="0" y="685800"/>
                </a:lnTo>
                <a:lnTo>
                  <a:pt x="772886" y="1926771"/>
                </a:lnTo>
                <a:lnTo>
                  <a:pt x="772886" y="2427514"/>
                </a:lnTo>
                <a:lnTo>
                  <a:pt x="2547257" y="2427514"/>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0B427C11-CD43-FD52-9B3A-882766EACA2D}"/>
              </a:ext>
            </a:extLst>
          </p:cNvPr>
          <p:cNvSpPr/>
          <p:nvPr/>
        </p:nvSpPr>
        <p:spPr>
          <a:xfrm>
            <a:off x="10066499" y="2492824"/>
            <a:ext cx="1197429" cy="2307771"/>
          </a:xfrm>
          <a:custGeom>
            <a:avLst/>
            <a:gdLst>
              <a:gd name="connsiteX0" fmla="*/ 0 w 1197429"/>
              <a:gd name="connsiteY0" fmla="*/ 0 h 2307771"/>
              <a:gd name="connsiteX1" fmla="*/ 0 w 1197429"/>
              <a:gd name="connsiteY1" fmla="*/ 566057 h 2307771"/>
              <a:gd name="connsiteX2" fmla="*/ 751115 w 1197429"/>
              <a:gd name="connsiteY2" fmla="*/ 2307771 h 2307771"/>
              <a:gd name="connsiteX3" fmla="*/ 1197429 w 1197429"/>
              <a:gd name="connsiteY3" fmla="*/ 2307771 h 2307771"/>
            </a:gdLst>
            <a:ahLst/>
            <a:cxnLst>
              <a:cxn ang="0">
                <a:pos x="connsiteX0" y="connsiteY0"/>
              </a:cxn>
              <a:cxn ang="0">
                <a:pos x="connsiteX1" y="connsiteY1"/>
              </a:cxn>
              <a:cxn ang="0">
                <a:pos x="connsiteX2" y="connsiteY2"/>
              </a:cxn>
              <a:cxn ang="0">
                <a:pos x="connsiteX3" y="connsiteY3"/>
              </a:cxn>
            </a:cxnLst>
            <a:rect l="l" t="t" r="r" b="b"/>
            <a:pathLst>
              <a:path w="1197429" h="2307771">
                <a:moveTo>
                  <a:pt x="0" y="0"/>
                </a:moveTo>
                <a:lnTo>
                  <a:pt x="0" y="566057"/>
                </a:lnTo>
                <a:lnTo>
                  <a:pt x="751115" y="2307771"/>
                </a:lnTo>
                <a:lnTo>
                  <a:pt x="1197429" y="2307771"/>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Left-Right Arrow 28">
            <a:extLst>
              <a:ext uri="{FF2B5EF4-FFF2-40B4-BE49-F238E27FC236}">
                <a16:creationId xmlns:a16="http://schemas.microsoft.com/office/drawing/2014/main" id="{A938FEA4-C6FC-88E9-A3A2-DB9AC98EF25B}"/>
              </a:ext>
            </a:extLst>
          </p:cNvPr>
          <p:cNvSpPr/>
          <p:nvPr/>
        </p:nvSpPr>
        <p:spPr>
          <a:xfrm>
            <a:off x="5259389" y="3878295"/>
            <a:ext cx="1168794" cy="373796"/>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44ECEE18-4953-1BF9-C52D-71DF89351FB2}"/>
              </a:ext>
            </a:extLst>
          </p:cNvPr>
          <p:cNvSpPr txBox="1"/>
          <p:nvPr/>
        </p:nvSpPr>
        <p:spPr>
          <a:xfrm>
            <a:off x="5126007" y="3196509"/>
            <a:ext cx="1447343" cy="523220"/>
          </a:xfrm>
          <a:prstGeom prst="rect">
            <a:avLst/>
          </a:prstGeom>
          <a:noFill/>
        </p:spPr>
        <p:txBody>
          <a:bodyPr wrap="square" rtlCol="0">
            <a:spAutoFit/>
          </a:bodyPr>
          <a:lstStyle/>
          <a:p>
            <a:pPr algn="ctr"/>
            <a:r>
              <a:rPr lang="en-US" sz="2800" dirty="0" err="1">
                <a:solidFill>
                  <a:srgbClr val="0432FF"/>
                </a:solidFill>
                <a:latin typeface="Arial" panose="020B0604020202020204" pitchFamily="34" charset="0"/>
                <a:cs typeface="Arial" panose="020B0604020202020204" pitchFamily="34" charset="0"/>
              </a:rPr>
              <a:t>ecafdb</a:t>
            </a:r>
            <a:endParaRPr lang="en-US" sz="2800" dirty="0">
              <a:solidFill>
                <a:srgbClr val="0432FF"/>
              </a:solidFill>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FD431C1F-2CB6-060E-1DA2-9BCD2982FAD6}"/>
              </a:ext>
            </a:extLst>
          </p:cNvPr>
          <p:cNvSpPr txBox="1"/>
          <p:nvPr/>
        </p:nvSpPr>
        <p:spPr>
          <a:xfrm>
            <a:off x="5208929" y="4375346"/>
            <a:ext cx="1351524" cy="523220"/>
          </a:xfrm>
          <a:prstGeom prst="rect">
            <a:avLst/>
          </a:prstGeom>
          <a:noFill/>
        </p:spPr>
        <p:txBody>
          <a:bodyPr wrap="square" rtlCol="0">
            <a:spAutoFit/>
          </a:bodyPr>
          <a:lstStyle/>
          <a:p>
            <a:pPr algn="ctr"/>
            <a:r>
              <a:rPr lang="en-US" sz="2800" dirty="0" err="1">
                <a:solidFill>
                  <a:srgbClr val="FF0000"/>
                </a:solidFill>
                <a:latin typeface="Arial" panose="020B0604020202020204" pitchFamily="34" charset="0"/>
                <a:cs typeface="Arial" panose="020B0604020202020204" pitchFamily="34" charset="0"/>
              </a:rPr>
              <a:t>fcbead</a:t>
            </a:r>
            <a:endParaRPr lang="en-US" sz="2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05600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8CA68967-DD00-23A1-074B-21303ECB8BB0}"/>
              </a:ext>
            </a:extLst>
          </p:cNvPr>
          <p:cNvPicPr>
            <a:picLocks noChangeAspect="1"/>
          </p:cNvPicPr>
          <p:nvPr/>
        </p:nvPicPr>
        <p:blipFill>
          <a:blip r:embed="rId3"/>
          <a:stretch>
            <a:fillRect/>
          </a:stretch>
        </p:blipFill>
        <p:spPr>
          <a:xfrm>
            <a:off x="838199" y="3821905"/>
            <a:ext cx="6777740" cy="2472848"/>
          </a:xfrm>
          <a:prstGeom prst="rect">
            <a:avLst/>
          </a:prstGeom>
        </p:spPr>
      </p:pic>
      <p:sp>
        <p:nvSpPr>
          <p:cNvPr id="2" name="Title 1">
            <a:extLst>
              <a:ext uri="{FF2B5EF4-FFF2-40B4-BE49-F238E27FC236}">
                <a16:creationId xmlns:a16="http://schemas.microsoft.com/office/drawing/2014/main" id="{E396374C-1217-4D25-C1D0-0E5D2539FB29}"/>
              </a:ext>
            </a:extLst>
          </p:cNvPr>
          <p:cNvSpPr>
            <a:spLocks noGrp="1"/>
          </p:cNvSpPr>
          <p:nvPr>
            <p:ph type="title"/>
          </p:nvPr>
        </p:nvSpPr>
        <p:spPr/>
        <p:txBody>
          <a:bodyPr/>
          <a:lstStyle/>
          <a:p>
            <a:r>
              <a:rPr lang="en-US" dirty="0"/>
              <a:t>Geometric Info of a Sequence Pair</a:t>
            </a:r>
          </a:p>
        </p:txBody>
      </p:sp>
      <p:sp>
        <p:nvSpPr>
          <p:cNvPr id="3" name="Content Placeholder 2">
            <a:extLst>
              <a:ext uri="{FF2B5EF4-FFF2-40B4-BE49-F238E27FC236}">
                <a16:creationId xmlns:a16="http://schemas.microsoft.com/office/drawing/2014/main" id="{FF8A8408-F23B-5206-B46F-DD31E45EF467}"/>
              </a:ext>
            </a:extLst>
          </p:cNvPr>
          <p:cNvSpPr>
            <a:spLocks noGrp="1"/>
          </p:cNvSpPr>
          <p:nvPr>
            <p:ph idx="1"/>
          </p:nvPr>
        </p:nvSpPr>
        <p:spPr/>
        <p:txBody>
          <a:bodyPr/>
          <a:lstStyle/>
          <a:p>
            <a:r>
              <a:rPr lang="en-US" dirty="0"/>
              <a:t>Given a sequence pair (P, N)</a:t>
            </a:r>
          </a:p>
          <a:p>
            <a:pPr lvl="1"/>
            <a:r>
              <a:rPr lang="en-US" dirty="0"/>
              <a:t>a is right to b,	</a:t>
            </a:r>
            <a:r>
              <a:rPr lang="en-US" dirty="0" err="1"/>
              <a:t>iff</a:t>
            </a:r>
            <a:r>
              <a:rPr lang="en-US" dirty="0"/>
              <a:t> a is after b in both P and N</a:t>
            </a:r>
          </a:p>
          <a:p>
            <a:pPr lvl="1"/>
            <a:r>
              <a:rPr lang="en-US" dirty="0"/>
              <a:t>a is left to b,	</a:t>
            </a:r>
            <a:r>
              <a:rPr lang="en-US" dirty="0" err="1"/>
              <a:t>iff</a:t>
            </a:r>
            <a:r>
              <a:rPr lang="en-US" dirty="0"/>
              <a:t> a is before b in both P and N</a:t>
            </a:r>
          </a:p>
          <a:p>
            <a:pPr lvl="1"/>
            <a:r>
              <a:rPr lang="en-US" dirty="0"/>
              <a:t>a is above b,	</a:t>
            </a:r>
            <a:r>
              <a:rPr lang="en-US" dirty="0" err="1"/>
              <a:t>iff</a:t>
            </a:r>
            <a:r>
              <a:rPr lang="en-US" dirty="0"/>
              <a:t> a is before b in P and a is after b in N</a:t>
            </a:r>
          </a:p>
          <a:p>
            <a:pPr lvl="1"/>
            <a:r>
              <a:rPr lang="en-US" dirty="0"/>
              <a:t>a is below b,	</a:t>
            </a:r>
            <a:r>
              <a:rPr lang="en-US" dirty="0" err="1"/>
              <a:t>iff</a:t>
            </a:r>
            <a:r>
              <a:rPr lang="en-US" dirty="0"/>
              <a:t> a is after b in P and a is before b in N</a:t>
            </a:r>
          </a:p>
        </p:txBody>
      </p:sp>
      <p:sp>
        <p:nvSpPr>
          <p:cNvPr id="33" name="TextBox 32">
            <a:extLst>
              <a:ext uri="{FF2B5EF4-FFF2-40B4-BE49-F238E27FC236}">
                <a16:creationId xmlns:a16="http://schemas.microsoft.com/office/drawing/2014/main" id="{26EB7180-DB9E-7D48-95C3-BF10FC0697CA}"/>
              </a:ext>
            </a:extLst>
          </p:cNvPr>
          <p:cNvSpPr txBox="1"/>
          <p:nvPr/>
        </p:nvSpPr>
        <p:spPr>
          <a:xfrm>
            <a:off x="8049718" y="3882452"/>
            <a:ext cx="3304081" cy="461665"/>
          </a:xfrm>
          <a:prstGeom prst="rect">
            <a:avLst/>
          </a:prstGeom>
          <a:solidFill>
            <a:schemeClr val="accent6">
              <a:lumMod val="20000"/>
              <a:lumOff val="80000"/>
            </a:schemeClr>
          </a:solidFill>
          <a:ln>
            <a:solidFill>
              <a:schemeClr val="accent6">
                <a:lumMod val="20000"/>
                <a:lumOff val="80000"/>
              </a:schemeClr>
            </a:solidFill>
          </a:ln>
        </p:spPr>
        <p:txBody>
          <a:bodyPr wrap="square" rtlCol="0">
            <a:spAutoFit/>
          </a:bodyPr>
          <a:lstStyle/>
          <a:p>
            <a:pPr algn="ctr"/>
            <a:r>
              <a:rPr lang="en-US" sz="2400" dirty="0">
                <a:latin typeface="Arial" panose="020B0604020202020204" pitchFamily="34" charset="0"/>
                <a:cs typeface="Arial" panose="020B0604020202020204" pitchFamily="34" charset="0"/>
              </a:rPr>
              <a:t>c is </a:t>
            </a:r>
            <a:r>
              <a:rPr lang="en-US" sz="2400" u="sng" dirty="0">
                <a:latin typeface="Arial" panose="020B0604020202020204" pitchFamily="34" charset="0"/>
                <a:cs typeface="Arial" panose="020B0604020202020204" pitchFamily="34" charset="0"/>
              </a:rPr>
              <a:t>above</a:t>
            </a:r>
            <a:r>
              <a:rPr lang="en-US" sz="2400" dirty="0">
                <a:latin typeface="Arial" panose="020B0604020202020204" pitchFamily="34" charset="0"/>
                <a:cs typeface="Arial" panose="020B0604020202020204" pitchFamily="34" charset="0"/>
              </a:rPr>
              <a:t> f</a:t>
            </a:r>
          </a:p>
        </p:txBody>
      </p:sp>
      <p:sp>
        <p:nvSpPr>
          <p:cNvPr id="35" name="TextBox 34">
            <a:extLst>
              <a:ext uri="{FF2B5EF4-FFF2-40B4-BE49-F238E27FC236}">
                <a16:creationId xmlns:a16="http://schemas.microsoft.com/office/drawing/2014/main" id="{04A949BB-95FE-0819-E584-41ADED093F98}"/>
              </a:ext>
            </a:extLst>
          </p:cNvPr>
          <p:cNvSpPr txBox="1"/>
          <p:nvPr/>
        </p:nvSpPr>
        <p:spPr>
          <a:xfrm>
            <a:off x="8049718" y="4451808"/>
            <a:ext cx="3304081" cy="461665"/>
          </a:xfrm>
          <a:prstGeom prst="rect">
            <a:avLst/>
          </a:prstGeom>
          <a:solidFill>
            <a:schemeClr val="accent6">
              <a:lumMod val="20000"/>
              <a:lumOff val="80000"/>
            </a:schemeClr>
          </a:solidFill>
          <a:ln>
            <a:solidFill>
              <a:schemeClr val="accent6">
                <a:lumMod val="20000"/>
                <a:lumOff val="80000"/>
              </a:schemeClr>
            </a:solidFill>
          </a:ln>
        </p:spPr>
        <p:txBody>
          <a:bodyPr wrap="square" rtlCol="0">
            <a:spAutoFit/>
          </a:bodyPr>
          <a:lstStyle/>
          <a:p>
            <a:pPr algn="ctr"/>
            <a:r>
              <a:rPr lang="en-US" sz="2400" dirty="0">
                <a:latin typeface="Arial" panose="020B0604020202020204" pitchFamily="34" charset="0"/>
                <a:cs typeface="Arial" panose="020B0604020202020204" pitchFamily="34" charset="0"/>
              </a:rPr>
              <a:t>a is </a:t>
            </a:r>
            <a:r>
              <a:rPr lang="en-US" sz="2400" u="sng" dirty="0">
                <a:latin typeface="Arial" panose="020B0604020202020204" pitchFamily="34" charset="0"/>
                <a:cs typeface="Arial" panose="020B0604020202020204" pitchFamily="34" charset="0"/>
              </a:rPr>
              <a:t>right</a:t>
            </a:r>
            <a:r>
              <a:rPr lang="en-US" sz="2400" dirty="0">
                <a:latin typeface="Arial" panose="020B0604020202020204" pitchFamily="34" charset="0"/>
                <a:cs typeface="Arial" panose="020B0604020202020204" pitchFamily="34" charset="0"/>
              </a:rPr>
              <a:t> to c</a:t>
            </a:r>
          </a:p>
        </p:txBody>
      </p:sp>
      <p:sp>
        <p:nvSpPr>
          <p:cNvPr id="36" name="TextBox 35">
            <a:extLst>
              <a:ext uri="{FF2B5EF4-FFF2-40B4-BE49-F238E27FC236}">
                <a16:creationId xmlns:a16="http://schemas.microsoft.com/office/drawing/2014/main" id="{4B5ACBAE-CC2B-0A34-F580-B5139173506D}"/>
              </a:ext>
            </a:extLst>
          </p:cNvPr>
          <p:cNvSpPr txBox="1"/>
          <p:nvPr/>
        </p:nvSpPr>
        <p:spPr>
          <a:xfrm>
            <a:off x="8049717" y="5021164"/>
            <a:ext cx="3304081" cy="461665"/>
          </a:xfrm>
          <a:prstGeom prst="rect">
            <a:avLst/>
          </a:prstGeom>
          <a:solidFill>
            <a:schemeClr val="accent6">
              <a:lumMod val="20000"/>
              <a:lumOff val="80000"/>
            </a:schemeClr>
          </a:solidFill>
          <a:ln>
            <a:solidFill>
              <a:schemeClr val="accent6">
                <a:lumMod val="20000"/>
                <a:lumOff val="80000"/>
              </a:schemeClr>
            </a:solidFill>
          </a:ln>
        </p:spPr>
        <p:txBody>
          <a:bodyPr wrap="square" rtlCol="0">
            <a:spAutoFit/>
          </a:bodyPr>
          <a:lstStyle/>
          <a:p>
            <a:pPr algn="ctr"/>
            <a:r>
              <a:rPr lang="en-US" sz="2400" dirty="0">
                <a:latin typeface="Arial" panose="020B0604020202020204" pitchFamily="34" charset="0"/>
                <a:cs typeface="Arial" panose="020B0604020202020204" pitchFamily="34" charset="0"/>
              </a:rPr>
              <a:t>b is </a:t>
            </a:r>
            <a:r>
              <a:rPr lang="en-US" sz="2400" u="sng" dirty="0">
                <a:latin typeface="Arial" panose="020B0604020202020204" pitchFamily="34" charset="0"/>
                <a:cs typeface="Arial" panose="020B0604020202020204" pitchFamily="34" charset="0"/>
              </a:rPr>
              <a:t>below</a:t>
            </a:r>
            <a:r>
              <a:rPr lang="en-US" sz="2400" dirty="0">
                <a:latin typeface="Arial" panose="020B0604020202020204" pitchFamily="34" charset="0"/>
                <a:cs typeface="Arial" panose="020B0604020202020204" pitchFamily="34" charset="0"/>
              </a:rPr>
              <a:t> to e</a:t>
            </a:r>
          </a:p>
        </p:txBody>
      </p:sp>
      <p:sp>
        <p:nvSpPr>
          <p:cNvPr id="37" name="TextBox 36">
            <a:extLst>
              <a:ext uri="{FF2B5EF4-FFF2-40B4-BE49-F238E27FC236}">
                <a16:creationId xmlns:a16="http://schemas.microsoft.com/office/drawing/2014/main" id="{FF83E5F5-1867-2F5B-81DF-5AB735FF78D9}"/>
              </a:ext>
            </a:extLst>
          </p:cNvPr>
          <p:cNvSpPr txBox="1"/>
          <p:nvPr/>
        </p:nvSpPr>
        <p:spPr>
          <a:xfrm>
            <a:off x="9530075" y="5482829"/>
            <a:ext cx="397866" cy="461665"/>
          </a:xfrm>
          <a:prstGeom prst="rect">
            <a:avLst/>
          </a:prstGeom>
          <a:noFill/>
        </p:spPr>
        <p:txBody>
          <a:bodyPr wrap="none" rtlCol="0">
            <a:spAutoFit/>
          </a:bodyPr>
          <a:lstStyle/>
          <a:p>
            <a:r>
              <a:rPr lang="en-US" sz="2400" dirty="0"/>
              <a:t>…</a:t>
            </a:r>
          </a:p>
        </p:txBody>
      </p:sp>
    </p:spTree>
    <p:extLst>
      <p:ext uri="{BB962C8B-B14F-4D97-AF65-F5344CB8AC3E}">
        <p14:creationId xmlns:p14="http://schemas.microsoft.com/office/powerpoint/2010/main" val="1078507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7520E-F807-D8F3-86C4-DE569932EF72}"/>
              </a:ext>
            </a:extLst>
          </p:cNvPr>
          <p:cNvSpPr>
            <a:spLocks noGrp="1"/>
          </p:cNvSpPr>
          <p:nvPr>
            <p:ph type="title"/>
          </p:nvPr>
        </p:nvSpPr>
        <p:spPr/>
        <p:txBody>
          <a:bodyPr/>
          <a:lstStyle/>
          <a:p>
            <a:r>
              <a:rPr lang="en-US" dirty="0"/>
              <a:t>Solution Perturbation</a:t>
            </a:r>
          </a:p>
        </p:txBody>
      </p:sp>
      <p:sp>
        <p:nvSpPr>
          <p:cNvPr id="3" name="Content Placeholder 2">
            <a:extLst>
              <a:ext uri="{FF2B5EF4-FFF2-40B4-BE49-F238E27FC236}">
                <a16:creationId xmlns:a16="http://schemas.microsoft.com/office/drawing/2014/main" id="{E7D86BF7-E5C8-ECAA-44BE-C9533E066AA2}"/>
              </a:ext>
            </a:extLst>
          </p:cNvPr>
          <p:cNvSpPr>
            <a:spLocks noGrp="1"/>
          </p:cNvSpPr>
          <p:nvPr>
            <p:ph idx="1"/>
          </p:nvPr>
        </p:nvSpPr>
        <p:spPr/>
        <p:txBody>
          <a:bodyPr/>
          <a:lstStyle/>
          <a:p>
            <a:r>
              <a:rPr lang="en-US" b="1" dirty="0"/>
              <a:t>M1: swap a random pair of modules in the first sequence</a:t>
            </a:r>
          </a:p>
          <a:p>
            <a:pPr lvl="1"/>
            <a:r>
              <a:rPr lang="en-US" dirty="0"/>
              <a:t>(</a:t>
            </a:r>
            <a:r>
              <a:rPr lang="en-US" dirty="0" err="1"/>
              <a:t>ecafdb</a:t>
            </a:r>
            <a:r>
              <a:rPr lang="en-US" dirty="0"/>
              <a:t>, </a:t>
            </a:r>
            <a:r>
              <a:rPr lang="en-US" dirty="0" err="1"/>
              <a:t>fcbead</a:t>
            </a:r>
            <a:r>
              <a:rPr lang="en-US" dirty="0"/>
              <a:t>) </a:t>
            </a:r>
            <a:r>
              <a:rPr lang="en-US" dirty="0">
                <a:sym typeface="Wingdings" pitchFamily="2" charset="2"/>
              </a:rPr>
              <a:t> (</a:t>
            </a:r>
            <a:r>
              <a:rPr lang="en-US" dirty="0" err="1">
                <a:sym typeface="Wingdings" pitchFamily="2" charset="2"/>
              </a:rPr>
              <a:t>e</a:t>
            </a:r>
            <a:r>
              <a:rPr lang="en-US" b="1" dirty="0" err="1">
                <a:solidFill>
                  <a:srgbClr val="FF0000"/>
                </a:solidFill>
                <a:sym typeface="Wingdings" pitchFamily="2" charset="2"/>
              </a:rPr>
              <a:t>ac</a:t>
            </a:r>
            <a:r>
              <a:rPr lang="en-US" dirty="0" err="1">
                <a:sym typeface="Wingdings" pitchFamily="2" charset="2"/>
              </a:rPr>
              <a:t>fdb</a:t>
            </a:r>
            <a:r>
              <a:rPr lang="en-US" dirty="0">
                <a:sym typeface="Wingdings" pitchFamily="2" charset="2"/>
              </a:rPr>
              <a:t>, </a:t>
            </a:r>
            <a:r>
              <a:rPr lang="en-US" dirty="0" err="1">
                <a:sym typeface="Wingdings" pitchFamily="2" charset="2"/>
              </a:rPr>
              <a:t>fcbead</a:t>
            </a:r>
            <a:r>
              <a:rPr lang="en-US" dirty="0">
                <a:sym typeface="Wingdings" pitchFamily="2" charset="2"/>
              </a:rPr>
              <a:t>)</a:t>
            </a:r>
            <a:endParaRPr lang="en-US" dirty="0"/>
          </a:p>
          <a:p>
            <a:r>
              <a:rPr lang="en-US" b="1" dirty="0"/>
              <a:t>M2: swap a random pair of modules in both sequences</a:t>
            </a:r>
          </a:p>
          <a:p>
            <a:pPr lvl="1"/>
            <a:r>
              <a:rPr lang="en-US" dirty="0"/>
              <a:t>(</a:t>
            </a:r>
            <a:r>
              <a:rPr lang="en-US" dirty="0" err="1"/>
              <a:t>ecafdb</a:t>
            </a:r>
            <a:r>
              <a:rPr lang="en-US" dirty="0"/>
              <a:t>, </a:t>
            </a:r>
            <a:r>
              <a:rPr lang="en-US" dirty="0" err="1"/>
              <a:t>fcbead</a:t>
            </a:r>
            <a:r>
              <a:rPr lang="en-US" dirty="0"/>
              <a:t>) </a:t>
            </a:r>
            <a:r>
              <a:rPr lang="en-US" dirty="0">
                <a:sym typeface="Wingdings" pitchFamily="2" charset="2"/>
              </a:rPr>
              <a:t> (</a:t>
            </a:r>
            <a:r>
              <a:rPr lang="en-US" dirty="0" err="1">
                <a:sym typeface="Wingdings" pitchFamily="2" charset="2"/>
              </a:rPr>
              <a:t>e</a:t>
            </a:r>
            <a:r>
              <a:rPr lang="en-US" b="1" dirty="0" err="1">
                <a:solidFill>
                  <a:srgbClr val="FF0000"/>
                </a:solidFill>
                <a:sym typeface="Wingdings" pitchFamily="2" charset="2"/>
              </a:rPr>
              <a:t>d</a:t>
            </a:r>
            <a:r>
              <a:rPr lang="en-US" dirty="0" err="1">
                <a:sym typeface="Wingdings" pitchFamily="2" charset="2"/>
              </a:rPr>
              <a:t>af</a:t>
            </a:r>
            <a:r>
              <a:rPr lang="en-US" b="1" dirty="0" err="1">
                <a:solidFill>
                  <a:srgbClr val="FF0000"/>
                </a:solidFill>
                <a:sym typeface="Wingdings" pitchFamily="2" charset="2"/>
              </a:rPr>
              <a:t>c</a:t>
            </a:r>
            <a:r>
              <a:rPr lang="en-US" dirty="0" err="1">
                <a:sym typeface="Wingdings" pitchFamily="2" charset="2"/>
              </a:rPr>
              <a:t>b</a:t>
            </a:r>
            <a:r>
              <a:rPr lang="en-US" dirty="0">
                <a:sym typeface="Wingdings" pitchFamily="2" charset="2"/>
              </a:rPr>
              <a:t>, </a:t>
            </a:r>
            <a:r>
              <a:rPr lang="en-US" dirty="0" err="1">
                <a:sym typeface="Wingdings" pitchFamily="2" charset="2"/>
              </a:rPr>
              <a:t>f</a:t>
            </a:r>
            <a:r>
              <a:rPr lang="en-US" b="1" dirty="0" err="1">
                <a:solidFill>
                  <a:srgbClr val="FF0000"/>
                </a:solidFill>
                <a:sym typeface="Wingdings" pitchFamily="2" charset="2"/>
              </a:rPr>
              <a:t>d</a:t>
            </a:r>
            <a:r>
              <a:rPr lang="en-US" dirty="0" err="1">
                <a:sym typeface="Wingdings" pitchFamily="2" charset="2"/>
              </a:rPr>
              <a:t>bea</a:t>
            </a:r>
            <a:r>
              <a:rPr lang="en-US" b="1" dirty="0" err="1">
                <a:solidFill>
                  <a:srgbClr val="FF0000"/>
                </a:solidFill>
                <a:sym typeface="Wingdings" pitchFamily="2" charset="2"/>
              </a:rPr>
              <a:t>c</a:t>
            </a:r>
            <a:r>
              <a:rPr lang="en-US" dirty="0">
                <a:sym typeface="Wingdings" pitchFamily="2" charset="2"/>
              </a:rPr>
              <a:t>)</a:t>
            </a:r>
            <a:endParaRPr lang="en-US" dirty="0"/>
          </a:p>
          <a:p>
            <a:r>
              <a:rPr lang="en-US" b="1" dirty="0"/>
              <a:t>M3: rotate a randomly selected module</a:t>
            </a:r>
          </a:p>
          <a:p>
            <a:pPr lvl="1"/>
            <a:r>
              <a:rPr lang="en-US" dirty="0"/>
              <a:t>(</a:t>
            </a:r>
            <a:r>
              <a:rPr lang="en-US" dirty="0" err="1"/>
              <a:t>e</a:t>
            </a:r>
            <a:r>
              <a:rPr lang="en-US" b="1" dirty="0" err="1">
                <a:solidFill>
                  <a:srgbClr val="FF0000"/>
                </a:solidFill>
              </a:rPr>
              <a:t>c</a:t>
            </a:r>
            <a:r>
              <a:rPr lang="en-US" dirty="0" err="1"/>
              <a:t>afdb</a:t>
            </a:r>
            <a:r>
              <a:rPr lang="en-US" dirty="0"/>
              <a:t>, </a:t>
            </a:r>
            <a:r>
              <a:rPr lang="en-US" dirty="0" err="1"/>
              <a:t>fcbead</a:t>
            </a:r>
            <a:r>
              <a:rPr lang="en-US" dirty="0"/>
              <a:t>), (</a:t>
            </a:r>
            <a:r>
              <a:rPr lang="en-US" dirty="0" err="1"/>
              <a:t>W</a:t>
            </a:r>
            <a:r>
              <a:rPr lang="en-US" baseline="-25000" dirty="0" err="1"/>
              <a:t>c</a:t>
            </a:r>
            <a:r>
              <a:rPr lang="en-US" dirty="0"/>
              <a:t>, </a:t>
            </a:r>
            <a:r>
              <a:rPr lang="en-US" dirty="0" err="1"/>
              <a:t>H</a:t>
            </a:r>
            <a:r>
              <a:rPr lang="en-US" baseline="-25000" dirty="0" err="1"/>
              <a:t>c</a:t>
            </a:r>
            <a:r>
              <a:rPr lang="en-US" dirty="0"/>
              <a:t>) </a:t>
            </a:r>
            <a:r>
              <a:rPr lang="en-US" dirty="0">
                <a:sym typeface="Wingdings" pitchFamily="2" charset="2"/>
              </a:rPr>
              <a:t> (</a:t>
            </a:r>
            <a:r>
              <a:rPr lang="en-US" dirty="0" err="1">
                <a:sym typeface="Wingdings" pitchFamily="2" charset="2"/>
              </a:rPr>
              <a:t>e</a:t>
            </a:r>
            <a:r>
              <a:rPr lang="en-US" b="1" dirty="0" err="1">
                <a:solidFill>
                  <a:srgbClr val="FF0000"/>
                </a:solidFill>
                <a:sym typeface="Wingdings" pitchFamily="2" charset="2"/>
              </a:rPr>
              <a:t>c</a:t>
            </a:r>
            <a:r>
              <a:rPr lang="en-US" dirty="0" err="1">
                <a:sym typeface="Wingdings" pitchFamily="2" charset="2"/>
              </a:rPr>
              <a:t>afdb</a:t>
            </a:r>
            <a:r>
              <a:rPr lang="en-US" dirty="0">
                <a:sym typeface="Wingdings" pitchFamily="2" charset="2"/>
              </a:rPr>
              <a:t>, </a:t>
            </a:r>
            <a:r>
              <a:rPr lang="en-US" dirty="0" err="1">
                <a:sym typeface="Wingdings" pitchFamily="2" charset="2"/>
              </a:rPr>
              <a:t>fcbead</a:t>
            </a:r>
            <a:r>
              <a:rPr lang="en-US" dirty="0">
                <a:sym typeface="Wingdings" pitchFamily="2" charset="2"/>
              </a:rPr>
              <a:t>), </a:t>
            </a:r>
            <a:r>
              <a:rPr lang="en-US" dirty="0"/>
              <a:t>(</a:t>
            </a:r>
            <a:r>
              <a:rPr lang="en-US" dirty="0" err="1"/>
              <a:t>H</a:t>
            </a:r>
            <a:r>
              <a:rPr lang="en-US" baseline="-25000" dirty="0" err="1"/>
              <a:t>c</a:t>
            </a:r>
            <a:r>
              <a:rPr lang="en-US" dirty="0"/>
              <a:t>, </a:t>
            </a:r>
            <a:r>
              <a:rPr lang="en-US" dirty="0" err="1"/>
              <a:t>W</a:t>
            </a:r>
            <a:r>
              <a:rPr lang="en-US" baseline="-25000" dirty="0" err="1"/>
              <a:t>c</a:t>
            </a:r>
            <a:r>
              <a:rPr lang="en-US" dirty="0"/>
              <a:t>)</a:t>
            </a:r>
          </a:p>
          <a:p>
            <a:endParaRPr lang="en-US" b="1" dirty="0">
              <a:solidFill>
                <a:srgbClr val="FF0000"/>
              </a:solidFill>
            </a:endParaRPr>
          </a:p>
          <a:p>
            <a:r>
              <a:rPr lang="en-US" b="1" dirty="0">
                <a:solidFill>
                  <a:srgbClr val="FF0000"/>
                </a:solidFill>
              </a:rPr>
              <a:t>Wait … how to recover the floorplan from a sequence pair?</a:t>
            </a:r>
          </a:p>
          <a:p>
            <a:endParaRPr lang="en-US" dirty="0"/>
          </a:p>
        </p:txBody>
      </p:sp>
    </p:spTree>
    <p:extLst>
      <p:ext uri="{BB962C8B-B14F-4D97-AF65-F5344CB8AC3E}">
        <p14:creationId xmlns:p14="http://schemas.microsoft.com/office/powerpoint/2010/main" val="360700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BF278-A189-25D8-C068-55D94A4D2438}"/>
              </a:ext>
            </a:extLst>
          </p:cNvPr>
          <p:cNvSpPr>
            <a:spLocks noGrp="1"/>
          </p:cNvSpPr>
          <p:nvPr>
            <p:ph type="title"/>
          </p:nvPr>
        </p:nvSpPr>
        <p:spPr/>
        <p:txBody>
          <a:bodyPr>
            <a:normAutofit/>
          </a:bodyPr>
          <a:lstStyle/>
          <a:p>
            <a:r>
              <a:rPr lang="en-US" dirty="0"/>
              <a:t>Relative Locations</a:t>
            </a:r>
          </a:p>
        </p:txBody>
      </p:sp>
      <p:sp>
        <p:nvSpPr>
          <p:cNvPr id="3" name="Content Placeholder 2">
            <a:extLst>
              <a:ext uri="{FF2B5EF4-FFF2-40B4-BE49-F238E27FC236}">
                <a16:creationId xmlns:a16="http://schemas.microsoft.com/office/drawing/2014/main" id="{4BA2560A-979C-D8C1-D3A1-1ECD25A78112}"/>
              </a:ext>
            </a:extLst>
          </p:cNvPr>
          <p:cNvSpPr>
            <a:spLocks noGrp="1"/>
          </p:cNvSpPr>
          <p:nvPr>
            <p:ph idx="1"/>
          </p:nvPr>
        </p:nvSpPr>
        <p:spPr/>
        <p:txBody>
          <a:bodyPr/>
          <a:lstStyle/>
          <a:p>
            <a:r>
              <a:rPr lang="en-US" altLang="en-US" b="1" dirty="0"/>
              <a:t>SP = (17452638, 84725361)</a:t>
            </a:r>
          </a:p>
          <a:p>
            <a:pPr lvl="1"/>
            <a:r>
              <a:rPr lang="en-US" altLang="en-US" dirty="0"/>
              <a:t>Dimensions (W, H): (2,4), (1,3), (3,3), (3,5), (3,2), (5,3), (1,2), (2,4)</a:t>
            </a:r>
          </a:p>
          <a:p>
            <a:endParaRPr lang="en-US" dirty="0"/>
          </a:p>
        </p:txBody>
      </p:sp>
      <p:pic>
        <p:nvPicPr>
          <p:cNvPr id="4" name="Picture 15">
            <a:extLst>
              <a:ext uri="{FF2B5EF4-FFF2-40B4-BE49-F238E27FC236}">
                <a16:creationId xmlns:a16="http://schemas.microsoft.com/office/drawing/2014/main" id="{B6E4513B-3031-B4D6-0680-124A9F4636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430682"/>
            <a:ext cx="10515600" cy="39463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40B408E-2673-4AF5-22AA-F9CEF295F5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2421" y="260350"/>
            <a:ext cx="5954574" cy="1158228"/>
          </a:xfrm>
          <a:prstGeom prst="rect">
            <a:avLst/>
          </a:prstGeom>
          <a:ln>
            <a:solidFill>
              <a:srgbClr val="FF0000"/>
            </a:solidFill>
          </a:ln>
        </p:spPr>
      </p:pic>
    </p:spTree>
    <p:extLst>
      <p:ext uri="{BB962C8B-B14F-4D97-AF65-F5344CB8AC3E}">
        <p14:creationId xmlns:p14="http://schemas.microsoft.com/office/powerpoint/2010/main" val="962875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1FC51-C258-1ED0-6DBB-60B8AF0F11A1}"/>
              </a:ext>
            </a:extLst>
          </p:cNvPr>
          <p:cNvSpPr>
            <a:spLocks noGrp="1"/>
          </p:cNvSpPr>
          <p:nvPr>
            <p:ph type="title"/>
          </p:nvPr>
        </p:nvSpPr>
        <p:spPr/>
        <p:txBody>
          <a:bodyPr/>
          <a:lstStyle/>
          <a:p>
            <a:r>
              <a:rPr lang="en-US" dirty="0"/>
              <a:t>Module Locations on a Grid</a:t>
            </a:r>
          </a:p>
        </p:txBody>
      </p:sp>
      <p:graphicFrame>
        <p:nvGraphicFramePr>
          <p:cNvPr id="4" name="Table 4">
            <a:extLst>
              <a:ext uri="{FF2B5EF4-FFF2-40B4-BE49-F238E27FC236}">
                <a16:creationId xmlns:a16="http://schemas.microsoft.com/office/drawing/2014/main" id="{90169CF0-2AD4-6A20-27FF-28BB4B40AC8A}"/>
              </a:ext>
            </a:extLst>
          </p:cNvPr>
          <p:cNvGraphicFramePr>
            <a:graphicFrameLocks noGrp="1"/>
          </p:cNvGraphicFramePr>
          <p:nvPr>
            <p:ph idx="1"/>
            <p:extLst>
              <p:ext uri="{D42A27DB-BD31-4B8C-83A1-F6EECF244321}">
                <p14:modId xmlns:p14="http://schemas.microsoft.com/office/powerpoint/2010/main" val="243071033"/>
              </p:ext>
            </p:extLst>
          </p:nvPr>
        </p:nvGraphicFramePr>
        <p:xfrm>
          <a:off x="1392835" y="2126417"/>
          <a:ext cx="2834237" cy="2835056"/>
        </p:xfrm>
        <a:graphic>
          <a:graphicData uri="http://schemas.openxmlformats.org/drawingml/2006/table">
            <a:tbl>
              <a:tblPr firstRow="1" bandRow="1">
                <a:tableStyleId>{5940675A-B579-460E-94D1-54222C63F5DA}</a:tableStyleId>
              </a:tblPr>
              <a:tblGrid>
                <a:gridCol w="404891">
                  <a:extLst>
                    <a:ext uri="{9D8B030D-6E8A-4147-A177-3AD203B41FA5}">
                      <a16:colId xmlns:a16="http://schemas.microsoft.com/office/drawing/2014/main" val="2959123830"/>
                    </a:ext>
                  </a:extLst>
                </a:gridCol>
                <a:gridCol w="404891">
                  <a:extLst>
                    <a:ext uri="{9D8B030D-6E8A-4147-A177-3AD203B41FA5}">
                      <a16:colId xmlns:a16="http://schemas.microsoft.com/office/drawing/2014/main" val="2856049411"/>
                    </a:ext>
                  </a:extLst>
                </a:gridCol>
                <a:gridCol w="404891">
                  <a:extLst>
                    <a:ext uri="{9D8B030D-6E8A-4147-A177-3AD203B41FA5}">
                      <a16:colId xmlns:a16="http://schemas.microsoft.com/office/drawing/2014/main" val="1494818387"/>
                    </a:ext>
                  </a:extLst>
                </a:gridCol>
                <a:gridCol w="404891">
                  <a:extLst>
                    <a:ext uri="{9D8B030D-6E8A-4147-A177-3AD203B41FA5}">
                      <a16:colId xmlns:a16="http://schemas.microsoft.com/office/drawing/2014/main" val="698471058"/>
                    </a:ext>
                  </a:extLst>
                </a:gridCol>
                <a:gridCol w="404891">
                  <a:extLst>
                    <a:ext uri="{9D8B030D-6E8A-4147-A177-3AD203B41FA5}">
                      <a16:colId xmlns:a16="http://schemas.microsoft.com/office/drawing/2014/main" val="3674486325"/>
                    </a:ext>
                  </a:extLst>
                </a:gridCol>
                <a:gridCol w="404891">
                  <a:extLst>
                    <a:ext uri="{9D8B030D-6E8A-4147-A177-3AD203B41FA5}">
                      <a16:colId xmlns:a16="http://schemas.microsoft.com/office/drawing/2014/main" val="616915738"/>
                    </a:ext>
                  </a:extLst>
                </a:gridCol>
                <a:gridCol w="404891">
                  <a:extLst>
                    <a:ext uri="{9D8B030D-6E8A-4147-A177-3AD203B41FA5}">
                      <a16:colId xmlns:a16="http://schemas.microsoft.com/office/drawing/2014/main" val="198838710"/>
                    </a:ext>
                  </a:extLst>
                </a:gridCol>
              </a:tblGrid>
              <a:tr h="405008">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167029841"/>
                  </a:ext>
                </a:extLst>
              </a:tr>
              <a:tr h="405008">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257288773"/>
                  </a:ext>
                </a:extLst>
              </a:tr>
              <a:tr h="405008">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173816882"/>
                  </a:ext>
                </a:extLst>
              </a:tr>
              <a:tr h="405008">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51714902"/>
                  </a:ext>
                </a:extLst>
              </a:tr>
              <a:tr h="405008">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1775843"/>
                  </a:ext>
                </a:extLst>
              </a:tr>
              <a:tr h="405008">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09784115"/>
                  </a:ext>
                </a:extLst>
              </a:tr>
              <a:tr h="405008">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612904043"/>
                  </a:ext>
                </a:extLst>
              </a:tr>
            </a:tbl>
          </a:graphicData>
        </a:graphic>
      </p:graphicFrame>
      <p:sp>
        <p:nvSpPr>
          <p:cNvPr id="8" name="Right Arrow 7">
            <a:extLst>
              <a:ext uri="{FF2B5EF4-FFF2-40B4-BE49-F238E27FC236}">
                <a16:creationId xmlns:a16="http://schemas.microsoft.com/office/drawing/2014/main" id="{4055F28B-1D77-1A92-9FD7-F2B333118DAE}"/>
              </a:ext>
            </a:extLst>
          </p:cNvPr>
          <p:cNvSpPr/>
          <p:nvPr/>
        </p:nvSpPr>
        <p:spPr>
          <a:xfrm>
            <a:off x="5186597" y="3273575"/>
            <a:ext cx="909403" cy="570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EDFCFBE-AE0E-2FCC-8DCF-5BFC3533979E}"/>
              </a:ext>
            </a:extLst>
          </p:cNvPr>
          <p:cNvSpPr txBox="1"/>
          <p:nvPr/>
        </p:nvSpPr>
        <p:spPr>
          <a:xfrm>
            <a:off x="4497049" y="2858475"/>
            <a:ext cx="2173573" cy="400110"/>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Rotate 45 degree</a:t>
            </a:r>
          </a:p>
        </p:txBody>
      </p:sp>
      <p:pic>
        <p:nvPicPr>
          <p:cNvPr id="11" name="Picture 10">
            <a:extLst>
              <a:ext uri="{FF2B5EF4-FFF2-40B4-BE49-F238E27FC236}">
                <a16:creationId xmlns:a16="http://schemas.microsoft.com/office/drawing/2014/main" id="{1A3861F8-0C2E-75CD-F2CD-1CCFA776C7A4}"/>
              </a:ext>
            </a:extLst>
          </p:cNvPr>
          <p:cNvPicPr>
            <a:picLocks noChangeAspect="1"/>
          </p:cNvPicPr>
          <p:nvPr/>
        </p:nvPicPr>
        <p:blipFill>
          <a:blip r:embed="rId3"/>
          <a:stretch>
            <a:fillRect/>
          </a:stretch>
        </p:blipFill>
        <p:spPr>
          <a:xfrm rot="2696612">
            <a:off x="7536471" y="2258744"/>
            <a:ext cx="2857500" cy="2870200"/>
          </a:xfrm>
          <a:prstGeom prst="rect">
            <a:avLst/>
          </a:prstGeom>
        </p:spPr>
      </p:pic>
    </p:spTree>
    <p:extLst>
      <p:ext uri="{BB962C8B-B14F-4D97-AF65-F5344CB8AC3E}">
        <p14:creationId xmlns:p14="http://schemas.microsoft.com/office/powerpoint/2010/main" val="4191158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1FC51-C258-1ED0-6DBB-60B8AF0F11A1}"/>
              </a:ext>
            </a:extLst>
          </p:cNvPr>
          <p:cNvSpPr>
            <a:spLocks noGrp="1"/>
          </p:cNvSpPr>
          <p:nvPr>
            <p:ph type="title"/>
          </p:nvPr>
        </p:nvSpPr>
        <p:spPr/>
        <p:txBody>
          <a:bodyPr/>
          <a:lstStyle/>
          <a:p>
            <a:r>
              <a:rPr lang="en-US" dirty="0"/>
              <a:t>Module Locations on a Grid</a:t>
            </a:r>
          </a:p>
        </p:txBody>
      </p:sp>
      <p:sp>
        <p:nvSpPr>
          <p:cNvPr id="10" name="TextBox 9">
            <a:extLst>
              <a:ext uri="{FF2B5EF4-FFF2-40B4-BE49-F238E27FC236}">
                <a16:creationId xmlns:a16="http://schemas.microsoft.com/office/drawing/2014/main" id="{88789A34-CD8D-2D51-12EE-0138DCD15525}"/>
              </a:ext>
            </a:extLst>
          </p:cNvPr>
          <p:cNvSpPr txBox="1"/>
          <p:nvPr/>
        </p:nvSpPr>
        <p:spPr>
          <a:xfrm>
            <a:off x="3744813" y="3552590"/>
            <a:ext cx="327334" cy="400110"/>
          </a:xfrm>
          <a:prstGeom prst="rect">
            <a:avLst/>
          </a:prstGeom>
          <a:noFill/>
        </p:spPr>
        <p:txBody>
          <a:bodyPr wrap="none" rtlCol="0">
            <a:spAutoFit/>
          </a:bodyPr>
          <a:lstStyle/>
          <a:p>
            <a:r>
              <a:rPr lang="en-US" sz="2000" b="1" dirty="0">
                <a:solidFill>
                  <a:srgbClr val="0432FF"/>
                </a:solidFill>
                <a:latin typeface="Arial" panose="020B0604020202020204" pitchFamily="34" charset="0"/>
                <a:cs typeface="Arial" panose="020B0604020202020204" pitchFamily="34" charset="0"/>
              </a:rPr>
              <a:t>1</a:t>
            </a:r>
          </a:p>
        </p:txBody>
      </p:sp>
      <p:sp>
        <p:nvSpPr>
          <p:cNvPr id="11" name="TextBox 10">
            <a:extLst>
              <a:ext uri="{FF2B5EF4-FFF2-40B4-BE49-F238E27FC236}">
                <a16:creationId xmlns:a16="http://schemas.microsoft.com/office/drawing/2014/main" id="{54A9F08F-CF73-A0B6-D1CE-2D8342A6F77D}"/>
              </a:ext>
            </a:extLst>
          </p:cNvPr>
          <p:cNvSpPr txBox="1"/>
          <p:nvPr/>
        </p:nvSpPr>
        <p:spPr>
          <a:xfrm>
            <a:off x="4019239" y="3921922"/>
            <a:ext cx="327334" cy="400110"/>
          </a:xfrm>
          <a:prstGeom prst="rect">
            <a:avLst/>
          </a:prstGeom>
          <a:noFill/>
        </p:spPr>
        <p:txBody>
          <a:bodyPr wrap="none" rtlCol="0">
            <a:spAutoFit/>
          </a:bodyPr>
          <a:lstStyle/>
          <a:p>
            <a:r>
              <a:rPr lang="en-US" sz="2000" b="1" dirty="0">
                <a:solidFill>
                  <a:srgbClr val="0432FF"/>
                </a:solidFill>
                <a:latin typeface="Arial" panose="020B0604020202020204" pitchFamily="34" charset="0"/>
                <a:cs typeface="Arial" panose="020B0604020202020204" pitchFamily="34" charset="0"/>
              </a:rPr>
              <a:t>7</a:t>
            </a:r>
          </a:p>
        </p:txBody>
      </p:sp>
      <p:sp>
        <p:nvSpPr>
          <p:cNvPr id="12" name="TextBox 11">
            <a:extLst>
              <a:ext uri="{FF2B5EF4-FFF2-40B4-BE49-F238E27FC236}">
                <a16:creationId xmlns:a16="http://schemas.microsoft.com/office/drawing/2014/main" id="{2CC529DD-4674-68E4-6258-77CC17D228F3}"/>
              </a:ext>
            </a:extLst>
          </p:cNvPr>
          <p:cNvSpPr txBox="1"/>
          <p:nvPr/>
        </p:nvSpPr>
        <p:spPr>
          <a:xfrm>
            <a:off x="4276509" y="4187154"/>
            <a:ext cx="327334" cy="400110"/>
          </a:xfrm>
          <a:prstGeom prst="rect">
            <a:avLst/>
          </a:prstGeom>
          <a:noFill/>
        </p:spPr>
        <p:txBody>
          <a:bodyPr wrap="none" rtlCol="0">
            <a:spAutoFit/>
          </a:bodyPr>
          <a:lstStyle/>
          <a:p>
            <a:r>
              <a:rPr lang="en-US" sz="2000" b="1" dirty="0">
                <a:solidFill>
                  <a:srgbClr val="0432FF"/>
                </a:solidFill>
                <a:latin typeface="Arial" panose="020B0604020202020204" pitchFamily="34" charset="0"/>
                <a:cs typeface="Arial" panose="020B0604020202020204" pitchFamily="34" charset="0"/>
              </a:rPr>
              <a:t>4</a:t>
            </a:r>
          </a:p>
        </p:txBody>
      </p:sp>
      <p:sp>
        <p:nvSpPr>
          <p:cNvPr id="13" name="TextBox 12">
            <a:extLst>
              <a:ext uri="{FF2B5EF4-FFF2-40B4-BE49-F238E27FC236}">
                <a16:creationId xmlns:a16="http://schemas.microsoft.com/office/drawing/2014/main" id="{4230546B-C1DE-E7EE-5DAB-F7762D39EC44}"/>
              </a:ext>
            </a:extLst>
          </p:cNvPr>
          <p:cNvSpPr txBox="1"/>
          <p:nvPr/>
        </p:nvSpPr>
        <p:spPr>
          <a:xfrm>
            <a:off x="4591019" y="4527336"/>
            <a:ext cx="327334" cy="400110"/>
          </a:xfrm>
          <a:prstGeom prst="rect">
            <a:avLst/>
          </a:prstGeom>
          <a:noFill/>
        </p:spPr>
        <p:txBody>
          <a:bodyPr wrap="none" rtlCol="0">
            <a:spAutoFit/>
          </a:bodyPr>
          <a:lstStyle/>
          <a:p>
            <a:r>
              <a:rPr lang="en-US" sz="2000" b="1" dirty="0">
                <a:solidFill>
                  <a:srgbClr val="0432FF"/>
                </a:solidFill>
                <a:latin typeface="Arial" panose="020B0604020202020204" pitchFamily="34" charset="0"/>
                <a:cs typeface="Arial" panose="020B0604020202020204" pitchFamily="34" charset="0"/>
              </a:rPr>
              <a:t>5</a:t>
            </a:r>
          </a:p>
        </p:txBody>
      </p:sp>
      <p:sp>
        <p:nvSpPr>
          <p:cNvPr id="14" name="TextBox 13">
            <a:extLst>
              <a:ext uri="{FF2B5EF4-FFF2-40B4-BE49-F238E27FC236}">
                <a16:creationId xmlns:a16="http://schemas.microsoft.com/office/drawing/2014/main" id="{246DA6EC-8516-C0F0-1190-C9B6DA339434}"/>
              </a:ext>
            </a:extLst>
          </p:cNvPr>
          <p:cNvSpPr txBox="1"/>
          <p:nvPr/>
        </p:nvSpPr>
        <p:spPr>
          <a:xfrm>
            <a:off x="4905529" y="4790031"/>
            <a:ext cx="327334" cy="400110"/>
          </a:xfrm>
          <a:prstGeom prst="rect">
            <a:avLst/>
          </a:prstGeom>
          <a:noFill/>
        </p:spPr>
        <p:txBody>
          <a:bodyPr wrap="none" rtlCol="0">
            <a:spAutoFit/>
          </a:bodyPr>
          <a:lstStyle/>
          <a:p>
            <a:r>
              <a:rPr lang="en-US" sz="2000" b="1" dirty="0">
                <a:solidFill>
                  <a:srgbClr val="0432FF"/>
                </a:solidFill>
                <a:latin typeface="Arial" panose="020B0604020202020204" pitchFamily="34" charset="0"/>
                <a:cs typeface="Arial" panose="020B0604020202020204" pitchFamily="34" charset="0"/>
              </a:rPr>
              <a:t>2</a:t>
            </a:r>
          </a:p>
        </p:txBody>
      </p:sp>
      <p:sp>
        <p:nvSpPr>
          <p:cNvPr id="15" name="TextBox 14">
            <a:extLst>
              <a:ext uri="{FF2B5EF4-FFF2-40B4-BE49-F238E27FC236}">
                <a16:creationId xmlns:a16="http://schemas.microsoft.com/office/drawing/2014/main" id="{150DC5E1-8E4C-A4D2-EA3B-B411023ABC40}"/>
              </a:ext>
            </a:extLst>
          </p:cNvPr>
          <p:cNvSpPr txBox="1"/>
          <p:nvPr/>
        </p:nvSpPr>
        <p:spPr>
          <a:xfrm>
            <a:off x="5175069" y="5097899"/>
            <a:ext cx="327334" cy="400110"/>
          </a:xfrm>
          <a:prstGeom prst="rect">
            <a:avLst/>
          </a:prstGeom>
          <a:noFill/>
        </p:spPr>
        <p:txBody>
          <a:bodyPr wrap="none" rtlCol="0">
            <a:spAutoFit/>
          </a:bodyPr>
          <a:lstStyle/>
          <a:p>
            <a:r>
              <a:rPr lang="en-US" sz="2000" b="1" dirty="0">
                <a:solidFill>
                  <a:srgbClr val="0432FF"/>
                </a:solidFill>
                <a:latin typeface="Arial" panose="020B0604020202020204" pitchFamily="34" charset="0"/>
                <a:cs typeface="Arial" panose="020B0604020202020204" pitchFamily="34" charset="0"/>
              </a:rPr>
              <a:t>6</a:t>
            </a:r>
          </a:p>
        </p:txBody>
      </p:sp>
      <p:sp>
        <p:nvSpPr>
          <p:cNvPr id="16" name="TextBox 15">
            <a:extLst>
              <a:ext uri="{FF2B5EF4-FFF2-40B4-BE49-F238E27FC236}">
                <a16:creationId xmlns:a16="http://schemas.microsoft.com/office/drawing/2014/main" id="{49FE51E5-B9C5-84A3-1C6E-00130F3320E2}"/>
              </a:ext>
            </a:extLst>
          </p:cNvPr>
          <p:cNvSpPr txBox="1"/>
          <p:nvPr/>
        </p:nvSpPr>
        <p:spPr>
          <a:xfrm>
            <a:off x="5465298" y="5375787"/>
            <a:ext cx="327334" cy="400110"/>
          </a:xfrm>
          <a:prstGeom prst="rect">
            <a:avLst/>
          </a:prstGeom>
          <a:noFill/>
        </p:spPr>
        <p:txBody>
          <a:bodyPr wrap="none" rtlCol="0">
            <a:spAutoFit/>
          </a:bodyPr>
          <a:lstStyle/>
          <a:p>
            <a:r>
              <a:rPr lang="en-US" sz="2000" b="1" dirty="0">
                <a:solidFill>
                  <a:srgbClr val="0432FF"/>
                </a:solidFill>
                <a:latin typeface="Arial" panose="020B0604020202020204" pitchFamily="34" charset="0"/>
                <a:cs typeface="Arial" panose="020B0604020202020204" pitchFamily="34" charset="0"/>
              </a:rPr>
              <a:t>3</a:t>
            </a:r>
          </a:p>
        </p:txBody>
      </p:sp>
      <p:sp>
        <p:nvSpPr>
          <p:cNvPr id="17" name="TextBox 16">
            <a:extLst>
              <a:ext uri="{FF2B5EF4-FFF2-40B4-BE49-F238E27FC236}">
                <a16:creationId xmlns:a16="http://schemas.microsoft.com/office/drawing/2014/main" id="{B10AE5C3-9FC6-2AA3-8E10-078947EF8A8D}"/>
              </a:ext>
            </a:extLst>
          </p:cNvPr>
          <p:cNvSpPr txBox="1"/>
          <p:nvPr/>
        </p:nvSpPr>
        <p:spPr>
          <a:xfrm>
            <a:off x="5724709" y="5650701"/>
            <a:ext cx="327334" cy="400110"/>
          </a:xfrm>
          <a:prstGeom prst="rect">
            <a:avLst/>
          </a:prstGeom>
          <a:noFill/>
        </p:spPr>
        <p:txBody>
          <a:bodyPr wrap="none" rtlCol="0">
            <a:spAutoFit/>
          </a:bodyPr>
          <a:lstStyle/>
          <a:p>
            <a:r>
              <a:rPr lang="en-US" sz="2000" b="1" dirty="0">
                <a:solidFill>
                  <a:srgbClr val="0432FF"/>
                </a:solidFill>
                <a:latin typeface="Arial" panose="020B0604020202020204" pitchFamily="34" charset="0"/>
                <a:cs typeface="Arial" panose="020B0604020202020204" pitchFamily="34" charset="0"/>
              </a:rPr>
              <a:t>8</a:t>
            </a:r>
          </a:p>
        </p:txBody>
      </p:sp>
      <p:sp>
        <p:nvSpPr>
          <p:cNvPr id="18" name="TextBox 17">
            <a:extLst>
              <a:ext uri="{FF2B5EF4-FFF2-40B4-BE49-F238E27FC236}">
                <a16:creationId xmlns:a16="http://schemas.microsoft.com/office/drawing/2014/main" id="{725FC383-479F-B3A5-BDBF-4DD7BF0C01B9}"/>
              </a:ext>
            </a:extLst>
          </p:cNvPr>
          <p:cNvSpPr txBox="1"/>
          <p:nvPr/>
        </p:nvSpPr>
        <p:spPr>
          <a:xfrm>
            <a:off x="5999422" y="5654244"/>
            <a:ext cx="327334"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8</a:t>
            </a:r>
          </a:p>
        </p:txBody>
      </p:sp>
      <p:sp>
        <p:nvSpPr>
          <p:cNvPr id="19" name="TextBox 18">
            <a:extLst>
              <a:ext uri="{FF2B5EF4-FFF2-40B4-BE49-F238E27FC236}">
                <a16:creationId xmlns:a16="http://schemas.microsoft.com/office/drawing/2014/main" id="{D8F5375D-E4C1-0F4C-B817-1DEEA425C253}"/>
              </a:ext>
            </a:extLst>
          </p:cNvPr>
          <p:cNvSpPr txBox="1"/>
          <p:nvPr/>
        </p:nvSpPr>
        <p:spPr>
          <a:xfrm>
            <a:off x="6288064" y="5360797"/>
            <a:ext cx="327334"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4</a:t>
            </a:r>
          </a:p>
        </p:txBody>
      </p:sp>
      <p:sp>
        <p:nvSpPr>
          <p:cNvPr id="20" name="TextBox 19">
            <a:extLst>
              <a:ext uri="{FF2B5EF4-FFF2-40B4-BE49-F238E27FC236}">
                <a16:creationId xmlns:a16="http://schemas.microsoft.com/office/drawing/2014/main" id="{6D7ABB08-56EC-4025-A194-7614EB04458F}"/>
              </a:ext>
            </a:extLst>
          </p:cNvPr>
          <p:cNvSpPr txBox="1"/>
          <p:nvPr/>
        </p:nvSpPr>
        <p:spPr>
          <a:xfrm>
            <a:off x="6641607" y="5073558"/>
            <a:ext cx="327334"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7</a:t>
            </a:r>
          </a:p>
        </p:txBody>
      </p:sp>
      <p:sp>
        <p:nvSpPr>
          <p:cNvPr id="21" name="TextBox 20">
            <a:extLst>
              <a:ext uri="{FF2B5EF4-FFF2-40B4-BE49-F238E27FC236}">
                <a16:creationId xmlns:a16="http://schemas.microsoft.com/office/drawing/2014/main" id="{97373F5D-28BE-8B3C-6225-00155F8B78B5}"/>
              </a:ext>
            </a:extLst>
          </p:cNvPr>
          <p:cNvSpPr txBox="1"/>
          <p:nvPr/>
        </p:nvSpPr>
        <p:spPr>
          <a:xfrm>
            <a:off x="6937651" y="4781856"/>
            <a:ext cx="327334"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2</a:t>
            </a:r>
          </a:p>
        </p:txBody>
      </p:sp>
      <p:sp>
        <p:nvSpPr>
          <p:cNvPr id="22" name="TextBox 21">
            <a:extLst>
              <a:ext uri="{FF2B5EF4-FFF2-40B4-BE49-F238E27FC236}">
                <a16:creationId xmlns:a16="http://schemas.microsoft.com/office/drawing/2014/main" id="{1589FF07-374B-1131-A4A9-F6E86D0E07A8}"/>
              </a:ext>
            </a:extLst>
          </p:cNvPr>
          <p:cNvSpPr txBox="1"/>
          <p:nvPr/>
        </p:nvSpPr>
        <p:spPr>
          <a:xfrm>
            <a:off x="7221007" y="4511769"/>
            <a:ext cx="327334"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5</a:t>
            </a:r>
          </a:p>
        </p:txBody>
      </p:sp>
      <p:sp>
        <p:nvSpPr>
          <p:cNvPr id="23" name="TextBox 22">
            <a:extLst>
              <a:ext uri="{FF2B5EF4-FFF2-40B4-BE49-F238E27FC236}">
                <a16:creationId xmlns:a16="http://schemas.microsoft.com/office/drawing/2014/main" id="{3EB936A9-035E-1072-6951-A0075CCBF489}"/>
              </a:ext>
            </a:extLst>
          </p:cNvPr>
          <p:cNvSpPr txBox="1"/>
          <p:nvPr/>
        </p:nvSpPr>
        <p:spPr>
          <a:xfrm>
            <a:off x="7504363" y="4211702"/>
            <a:ext cx="327334"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3</a:t>
            </a:r>
          </a:p>
        </p:txBody>
      </p:sp>
      <p:sp>
        <p:nvSpPr>
          <p:cNvPr id="24" name="TextBox 23">
            <a:extLst>
              <a:ext uri="{FF2B5EF4-FFF2-40B4-BE49-F238E27FC236}">
                <a16:creationId xmlns:a16="http://schemas.microsoft.com/office/drawing/2014/main" id="{010EFEDF-47AC-4266-3ADD-9B4EF81C3998}"/>
              </a:ext>
            </a:extLst>
          </p:cNvPr>
          <p:cNvSpPr txBox="1"/>
          <p:nvPr/>
        </p:nvSpPr>
        <p:spPr>
          <a:xfrm>
            <a:off x="7788122" y="3948235"/>
            <a:ext cx="327334"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6</a:t>
            </a:r>
          </a:p>
        </p:txBody>
      </p:sp>
      <p:sp>
        <p:nvSpPr>
          <p:cNvPr id="25" name="TextBox 24">
            <a:extLst>
              <a:ext uri="{FF2B5EF4-FFF2-40B4-BE49-F238E27FC236}">
                <a16:creationId xmlns:a16="http://schemas.microsoft.com/office/drawing/2014/main" id="{FBD817BE-1636-A58F-720D-00674584F6DB}"/>
              </a:ext>
            </a:extLst>
          </p:cNvPr>
          <p:cNvSpPr txBox="1"/>
          <p:nvPr/>
        </p:nvSpPr>
        <p:spPr>
          <a:xfrm>
            <a:off x="8093692" y="3645742"/>
            <a:ext cx="327334"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1</a:t>
            </a:r>
          </a:p>
        </p:txBody>
      </p:sp>
      <p:sp>
        <p:nvSpPr>
          <p:cNvPr id="26" name="TextBox 25">
            <a:extLst>
              <a:ext uri="{FF2B5EF4-FFF2-40B4-BE49-F238E27FC236}">
                <a16:creationId xmlns:a16="http://schemas.microsoft.com/office/drawing/2014/main" id="{875E5904-F59D-733A-B8E6-6A689E7ECD42}"/>
              </a:ext>
            </a:extLst>
          </p:cNvPr>
          <p:cNvSpPr txBox="1"/>
          <p:nvPr/>
        </p:nvSpPr>
        <p:spPr>
          <a:xfrm>
            <a:off x="1533561" y="2168522"/>
            <a:ext cx="2685351" cy="830997"/>
          </a:xfrm>
          <a:prstGeom prst="rect">
            <a:avLst/>
          </a:prstGeom>
          <a:noFill/>
        </p:spPr>
        <p:txBody>
          <a:bodyPr wrap="none" rtlCol="0">
            <a:spAutoFit/>
          </a:bodyPr>
          <a:lstStyle/>
          <a:p>
            <a:pPr algn="ctr"/>
            <a:r>
              <a:rPr lang="en-US" sz="2400" dirty="0">
                <a:solidFill>
                  <a:srgbClr val="0432FF"/>
                </a:solidFill>
                <a:latin typeface="Arial" panose="020B0604020202020204" pitchFamily="34" charset="0"/>
                <a:cs typeface="Arial" panose="020B0604020202020204" pitchFamily="34" charset="0"/>
              </a:rPr>
              <a:t>Positive sequence</a:t>
            </a:r>
          </a:p>
          <a:p>
            <a:pPr algn="ctr"/>
            <a:r>
              <a:rPr lang="en-US" sz="2400" dirty="0">
                <a:solidFill>
                  <a:srgbClr val="0432FF"/>
                </a:solidFill>
                <a:latin typeface="Arial" panose="020B0604020202020204" pitchFamily="34" charset="0"/>
                <a:cs typeface="Arial" panose="020B0604020202020204" pitchFamily="34" charset="0"/>
              </a:rPr>
              <a:t>(17432638)</a:t>
            </a:r>
          </a:p>
        </p:txBody>
      </p:sp>
      <p:sp>
        <p:nvSpPr>
          <p:cNvPr id="27" name="TextBox 26">
            <a:extLst>
              <a:ext uri="{FF2B5EF4-FFF2-40B4-BE49-F238E27FC236}">
                <a16:creationId xmlns:a16="http://schemas.microsoft.com/office/drawing/2014/main" id="{68F89408-27CC-BC19-0235-542D23DEED33}"/>
              </a:ext>
            </a:extLst>
          </p:cNvPr>
          <p:cNvSpPr txBox="1"/>
          <p:nvPr/>
        </p:nvSpPr>
        <p:spPr>
          <a:xfrm>
            <a:off x="8280506" y="5010076"/>
            <a:ext cx="2823209" cy="830997"/>
          </a:xfrm>
          <a:prstGeom prst="rect">
            <a:avLst/>
          </a:prstGeom>
          <a:noFill/>
        </p:spPr>
        <p:txBody>
          <a:bodyPr wrap="none" rtlCol="0">
            <a:spAutoFit/>
          </a:bodyPr>
          <a:lstStyle/>
          <a:p>
            <a:pPr algn="ctr"/>
            <a:r>
              <a:rPr lang="en-US" sz="2400" dirty="0">
                <a:solidFill>
                  <a:srgbClr val="FF0000"/>
                </a:solidFill>
                <a:latin typeface="Arial" panose="020B0604020202020204" pitchFamily="34" charset="0"/>
                <a:cs typeface="Arial" panose="020B0604020202020204" pitchFamily="34" charset="0"/>
              </a:rPr>
              <a:t>Negative sequence</a:t>
            </a:r>
          </a:p>
          <a:p>
            <a:pPr algn="ctr"/>
            <a:r>
              <a:rPr lang="en-US" sz="2400" dirty="0">
                <a:solidFill>
                  <a:srgbClr val="FF0000"/>
                </a:solidFill>
                <a:latin typeface="Arial" panose="020B0604020202020204" pitchFamily="34" charset="0"/>
                <a:cs typeface="Arial" panose="020B0604020202020204" pitchFamily="34" charset="0"/>
              </a:rPr>
              <a:t>(84725361)</a:t>
            </a:r>
          </a:p>
        </p:txBody>
      </p:sp>
      <p:pic>
        <p:nvPicPr>
          <p:cNvPr id="3" name="Picture 2">
            <a:extLst>
              <a:ext uri="{FF2B5EF4-FFF2-40B4-BE49-F238E27FC236}">
                <a16:creationId xmlns:a16="http://schemas.microsoft.com/office/drawing/2014/main" id="{A267B628-869C-BB37-B6B8-E8A1A011A6F4}"/>
              </a:ext>
            </a:extLst>
          </p:cNvPr>
          <p:cNvPicPr>
            <a:picLocks noChangeAspect="1"/>
          </p:cNvPicPr>
          <p:nvPr/>
        </p:nvPicPr>
        <p:blipFill>
          <a:blip r:embed="rId3"/>
          <a:stretch>
            <a:fillRect/>
          </a:stretch>
        </p:blipFill>
        <p:spPr>
          <a:xfrm rot="2696612">
            <a:off x="4629268" y="2199537"/>
            <a:ext cx="2857500" cy="2870200"/>
          </a:xfrm>
          <a:prstGeom prst="rect">
            <a:avLst/>
          </a:prstGeom>
        </p:spPr>
      </p:pic>
    </p:spTree>
    <p:extLst>
      <p:ext uri="{BB962C8B-B14F-4D97-AF65-F5344CB8AC3E}">
        <p14:creationId xmlns:p14="http://schemas.microsoft.com/office/powerpoint/2010/main" val="6342133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1FC51-C258-1ED0-6DBB-60B8AF0F11A1}"/>
              </a:ext>
            </a:extLst>
          </p:cNvPr>
          <p:cNvSpPr>
            <a:spLocks noGrp="1"/>
          </p:cNvSpPr>
          <p:nvPr>
            <p:ph type="title"/>
          </p:nvPr>
        </p:nvSpPr>
        <p:spPr/>
        <p:txBody>
          <a:bodyPr/>
          <a:lstStyle/>
          <a:p>
            <a:r>
              <a:rPr lang="en-US" dirty="0"/>
              <a:t>Module Locations on a Grid</a:t>
            </a:r>
          </a:p>
        </p:txBody>
      </p:sp>
      <p:sp>
        <p:nvSpPr>
          <p:cNvPr id="10" name="TextBox 9">
            <a:extLst>
              <a:ext uri="{FF2B5EF4-FFF2-40B4-BE49-F238E27FC236}">
                <a16:creationId xmlns:a16="http://schemas.microsoft.com/office/drawing/2014/main" id="{88789A34-CD8D-2D51-12EE-0138DCD15525}"/>
              </a:ext>
            </a:extLst>
          </p:cNvPr>
          <p:cNvSpPr txBox="1"/>
          <p:nvPr/>
        </p:nvSpPr>
        <p:spPr>
          <a:xfrm>
            <a:off x="3744813" y="3552590"/>
            <a:ext cx="327334" cy="400110"/>
          </a:xfrm>
          <a:prstGeom prst="rect">
            <a:avLst/>
          </a:prstGeom>
          <a:noFill/>
        </p:spPr>
        <p:txBody>
          <a:bodyPr wrap="none" rtlCol="0">
            <a:spAutoFit/>
          </a:bodyPr>
          <a:lstStyle/>
          <a:p>
            <a:r>
              <a:rPr lang="en-US" sz="2000" b="1" dirty="0">
                <a:solidFill>
                  <a:srgbClr val="0432FF"/>
                </a:solidFill>
                <a:latin typeface="Arial" panose="020B0604020202020204" pitchFamily="34" charset="0"/>
                <a:cs typeface="Arial" panose="020B0604020202020204" pitchFamily="34" charset="0"/>
              </a:rPr>
              <a:t>1</a:t>
            </a:r>
          </a:p>
        </p:txBody>
      </p:sp>
      <p:sp>
        <p:nvSpPr>
          <p:cNvPr id="11" name="TextBox 10">
            <a:extLst>
              <a:ext uri="{FF2B5EF4-FFF2-40B4-BE49-F238E27FC236}">
                <a16:creationId xmlns:a16="http://schemas.microsoft.com/office/drawing/2014/main" id="{54A9F08F-CF73-A0B6-D1CE-2D8342A6F77D}"/>
              </a:ext>
            </a:extLst>
          </p:cNvPr>
          <p:cNvSpPr txBox="1"/>
          <p:nvPr/>
        </p:nvSpPr>
        <p:spPr>
          <a:xfrm>
            <a:off x="4019239" y="3921922"/>
            <a:ext cx="327334" cy="400110"/>
          </a:xfrm>
          <a:prstGeom prst="rect">
            <a:avLst/>
          </a:prstGeom>
          <a:noFill/>
        </p:spPr>
        <p:txBody>
          <a:bodyPr wrap="none" rtlCol="0">
            <a:spAutoFit/>
          </a:bodyPr>
          <a:lstStyle/>
          <a:p>
            <a:r>
              <a:rPr lang="en-US" sz="2000" b="1" dirty="0">
                <a:solidFill>
                  <a:srgbClr val="0432FF"/>
                </a:solidFill>
                <a:latin typeface="Arial" panose="020B0604020202020204" pitchFamily="34" charset="0"/>
                <a:cs typeface="Arial" panose="020B0604020202020204" pitchFamily="34" charset="0"/>
              </a:rPr>
              <a:t>7</a:t>
            </a:r>
          </a:p>
        </p:txBody>
      </p:sp>
      <p:sp>
        <p:nvSpPr>
          <p:cNvPr id="12" name="TextBox 11">
            <a:extLst>
              <a:ext uri="{FF2B5EF4-FFF2-40B4-BE49-F238E27FC236}">
                <a16:creationId xmlns:a16="http://schemas.microsoft.com/office/drawing/2014/main" id="{2CC529DD-4674-68E4-6258-77CC17D228F3}"/>
              </a:ext>
            </a:extLst>
          </p:cNvPr>
          <p:cNvSpPr txBox="1"/>
          <p:nvPr/>
        </p:nvSpPr>
        <p:spPr>
          <a:xfrm>
            <a:off x="4276509" y="4187154"/>
            <a:ext cx="327334" cy="400110"/>
          </a:xfrm>
          <a:prstGeom prst="rect">
            <a:avLst/>
          </a:prstGeom>
          <a:noFill/>
        </p:spPr>
        <p:txBody>
          <a:bodyPr wrap="none" rtlCol="0">
            <a:spAutoFit/>
          </a:bodyPr>
          <a:lstStyle/>
          <a:p>
            <a:r>
              <a:rPr lang="en-US" sz="2000" b="1" dirty="0">
                <a:solidFill>
                  <a:srgbClr val="0432FF"/>
                </a:solidFill>
                <a:latin typeface="Arial" panose="020B0604020202020204" pitchFamily="34" charset="0"/>
                <a:cs typeface="Arial" panose="020B0604020202020204" pitchFamily="34" charset="0"/>
              </a:rPr>
              <a:t>4</a:t>
            </a:r>
          </a:p>
        </p:txBody>
      </p:sp>
      <p:sp>
        <p:nvSpPr>
          <p:cNvPr id="13" name="TextBox 12">
            <a:extLst>
              <a:ext uri="{FF2B5EF4-FFF2-40B4-BE49-F238E27FC236}">
                <a16:creationId xmlns:a16="http://schemas.microsoft.com/office/drawing/2014/main" id="{4230546B-C1DE-E7EE-5DAB-F7762D39EC44}"/>
              </a:ext>
            </a:extLst>
          </p:cNvPr>
          <p:cNvSpPr txBox="1"/>
          <p:nvPr/>
        </p:nvSpPr>
        <p:spPr>
          <a:xfrm>
            <a:off x="4591019" y="4527336"/>
            <a:ext cx="327334" cy="400110"/>
          </a:xfrm>
          <a:prstGeom prst="rect">
            <a:avLst/>
          </a:prstGeom>
          <a:noFill/>
        </p:spPr>
        <p:txBody>
          <a:bodyPr wrap="none" rtlCol="0">
            <a:spAutoFit/>
          </a:bodyPr>
          <a:lstStyle/>
          <a:p>
            <a:r>
              <a:rPr lang="en-US" sz="2000" b="1" dirty="0">
                <a:solidFill>
                  <a:srgbClr val="0432FF"/>
                </a:solidFill>
                <a:latin typeface="Arial" panose="020B0604020202020204" pitchFamily="34" charset="0"/>
                <a:cs typeface="Arial" panose="020B0604020202020204" pitchFamily="34" charset="0"/>
              </a:rPr>
              <a:t>5</a:t>
            </a:r>
          </a:p>
        </p:txBody>
      </p:sp>
      <p:sp>
        <p:nvSpPr>
          <p:cNvPr id="14" name="TextBox 13">
            <a:extLst>
              <a:ext uri="{FF2B5EF4-FFF2-40B4-BE49-F238E27FC236}">
                <a16:creationId xmlns:a16="http://schemas.microsoft.com/office/drawing/2014/main" id="{246DA6EC-8516-C0F0-1190-C9B6DA339434}"/>
              </a:ext>
            </a:extLst>
          </p:cNvPr>
          <p:cNvSpPr txBox="1"/>
          <p:nvPr/>
        </p:nvSpPr>
        <p:spPr>
          <a:xfrm>
            <a:off x="4905529" y="4790031"/>
            <a:ext cx="327334" cy="400110"/>
          </a:xfrm>
          <a:prstGeom prst="rect">
            <a:avLst/>
          </a:prstGeom>
          <a:noFill/>
        </p:spPr>
        <p:txBody>
          <a:bodyPr wrap="none" rtlCol="0">
            <a:spAutoFit/>
          </a:bodyPr>
          <a:lstStyle/>
          <a:p>
            <a:r>
              <a:rPr lang="en-US" sz="2000" b="1" dirty="0">
                <a:solidFill>
                  <a:srgbClr val="0432FF"/>
                </a:solidFill>
                <a:latin typeface="Arial" panose="020B0604020202020204" pitchFamily="34" charset="0"/>
                <a:cs typeface="Arial" panose="020B0604020202020204" pitchFamily="34" charset="0"/>
              </a:rPr>
              <a:t>2</a:t>
            </a:r>
          </a:p>
        </p:txBody>
      </p:sp>
      <p:sp>
        <p:nvSpPr>
          <p:cNvPr id="15" name="TextBox 14">
            <a:extLst>
              <a:ext uri="{FF2B5EF4-FFF2-40B4-BE49-F238E27FC236}">
                <a16:creationId xmlns:a16="http://schemas.microsoft.com/office/drawing/2014/main" id="{150DC5E1-8E4C-A4D2-EA3B-B411023ABC40}"/>
              </a:ext>
            </a:extLst>
          </p:cNvPr>
          <p:cNvSpPr txBox="1"/>
          <p:nvPr/>
        </p:nvSpPr>
        <p:spPr>
          <a:xfrm>
            <a:off x="5175069" y="5097899"/>
            <a:ext cx="327334" cy="400110"/>
          </a:xfrm>
          <a:prstGeom prst="rect">
            <a:avLst/>
          </a:prstGeom>
          <a:noFill/>
        </p:spPr>
        <p:txBody>
          <a:bodyPr wrap="none" rtlCol="0">
            <a:spAutoFit/>
          </a:bodyPr>
          <a:lstStyle/>
          <a:p>
            <a:r>
              <a:rPr lang="en-US" sz="2000" b="1" dirty="0">
                <a:solidFill>
                  <a:srgbClr val="0432FF"/>
                </a:solidFill>
                <a:latin typeface="Arial" panose="020B0604020202020204" pitchFamily="34" charset="0"/>
                <a:cs typeface="Arial" panose="020B0604020202020204" pitchFamily="34" charset="0"/>
              </a:rPr>
              <a:t>6</a:t>
            </a:r>
          </a:p>
        </p:txBody>
      </p:sp>
      <p:sp>
        <p:nvSpPr>
          <p:cNvPr id="16" name="TextBox 15">
            <a:extLst>
              <a:ext uri="{FF2B5EF4-FFF2-40B4-BE49-F238E27FC236}">
                <a16:creationId xmlns:a16="http://schemas.microsoft.com/office/drawing/2014/main" id="{49FE51E5-B9C5-84A3-1C6E-00130F3320E2}"/>
              </a:ext>
            </a:extLst>
          </p:cNvPr>
          <p:cNvSpPr txBox="1"/>
          <p:nvPr/>
        </p:nvSpPr>
        <p:spPr>
          <a:xfrm>
            <a:off x="5465298" y="5375787"/>
            <a:ext cx="327334" cy="400110"/>
          </a:xfrm>
          <a:prstGeom prst="rect">
            <a:avLst/>
          </a:prstGeom>
          <a:noFill/>
        </p:spPr>
        <p:txBody>
          <a:bodyPr wrap="none" rtlCol="0">
            <a:spAutoFit/>
          </a:bodyPr>
          <a:lstStyle/>
          <a:p>
            <a:r>
              <a:rPr lang="en-US" sz="2000" b="1" dirty="0">
                <a:solidFill>
                  <a:srgbClr val="0432FF"/>
                </a:solidFill>
                <a:latin typeface="Arial" panose="020B0604020202020204" pitchFamily="34" charset="0"/>
                <a:cs typeface="Arial" panose="020B0604020202020204" pitchFamily="34" charset="0"/>
              </a:rPr>
              <a:t>3</a:t>
            </a:r>
          </a:p>
        </p:txBody>
      </p:sp>
      <p:sp>
        <p:nvSpPr>
          <p:cNvPr id="17" name="TextBox 16">
            <a:extLst>
              <a:ext uri="{FF2B5EF4-FFF2-40B4-BE49-F238E27FC236}">
                <a16:creationId xmlns:a16="http://schemas.microsoft.com/office/drawing/2014/main" id="{B10AE5C3-9FC6-2AA3-8E10-078947EF8A8D}"/>
              </a:ext>
            </a:extLst>
          </p:cNvPr>
          <p:cNvSpPr txBox="1"/>
          <p:nvPr/>
        </p:nvSpPr>
        <p:spPr>
          <a:xfrm>
            <a:off x="5754689" y="5695671"/>
            <a:ext cx="327334" cy="400110"/>
          </a:xfrm>
          <a:prstGeom prst="rect">
            <a:avLst/>
          </a:prstGeom>
          <a:noFill/>
        </p:spPr>
        <p:txBody>
          <a:bodyPr wrap="none" rtlCol="0">
            <a:spAutoFit/>
          </a:bodyPr>
          <a:lstStyle/>
          <a:p>
            <a:r>
              <a:rPr lang="en-US" sz="2000" b="1" dirty="0">
                <a:solidFill>
                  <a:srgbClr val="0432FF"/>
                </a:solidFill>
                <a:latin typeface="Arial" panose="020B0604020202020204" pitchFamily="34" charset="0"/>
                <a:cs typeface="Arial" panose="020B0604020202020204" pitchFamily="34" charset="0"/>
              </a:rPr>
              <a:t>8</a:t>
            </a:r>
          </a:p>
        </p:txBody>
      </p:sp>
      <p:sp>
        <p:nvSpPr>
          <p:cNvPr id="18" name="TextBox 17">
            <a:extLst>
              <a:ext uri="{FF2B5EF4-FFF2-40B4-BE49-F238E27FC236}">
                <a16:creationId xmlns:a16="http://schemas.microsoft.com/office/drawing/2014/main" id="{725FC383-479F-B3A5-BDBF-4DD7BF0C01B9}"/>
              </a:ext>
            </a:extLst>
          </p:cNvPr>
          <p:cNvSpPr txBox="1"/>
          <p:nvPr/>
        </p:nvSpPr>
        <p:spPr>
          <a:xfrm>
            <a:off x="6029402" y="5699214"/>
            <a:ext cx="327334"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8</a:t>
            </a:r>
          </a:p>
        </p:txBody>
      </p:sp>
      <p:sp>
        <p:nvSpPr>
          <p:cNvPr id="19" name="TextBox 18">
            <a:extLst>
              <a:ext uri="{FF2B5EF4-FFF2-40B4-BE49-F238E27FC236}">
                <a16:creationId xmlns:a16="http://schemas.microsoft.com/office/drawing/2014/main" id="{D8F5375D-E4C1-0F4C-B817-1DEEA425C253}"/>
              </a:ext>
            </a:extLst>
          </p:cNvPr>
          <p:cNvSpPr txBox="1"/>
          <p:nvPr/>
        </p:nvSpPr>
        <p:spPr>
          <a:xfrm>
            <a:off x="6288064" y="5360797"/>
            <a:ext cx="327334"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4</a:t>
            </a:r>
          </a:p>
        </p:txBody>
      </p:sp>
      <p:sp>
        <p:nvSpPr>
          <p:cNvPr id="20" name="TextBox 19">
            <a:extLst>
              <a:ext uri="{FF2B5EF4-FFF2-40B4-BE49-F238E27FC236}">
                <a16:creationId xmlns:a16="http://schemas.microsoft.com/office/drawing/2014/main" id="{6D7ABB08-56EC-4025-A194-7614EB04458F}"/>
              </a:ext>
            </a:extLst>
          </p:cNvPr>
          <p:cNvSpPr txBox="1"/>
          <p:nvPr/>
        </p:nvSpPr>
        <p:spPr>
          <a:xfrm>
            <a:off x="6641607" y="5073558"/>
            <a:ext cx="327334"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7</a:t>
            </a:r>
          </a:p>
        </p:txBody>
      </p:sp>
      <p:sp>
        <p:nvSpPr>
          <p:cNvPr id="21" name="TextBox 20">
            <a:extLst>
              <a:ext uri="{FF2B5EF4-FFF2-40B4-BE49-F238E27FC236}">
                <a16:creationId xmlns:a16="http://schemas.microsoft.com/office/drawing/2014/main" id="{97373F5D-28BE-8B3C-6225-00155F8B78B5}"/>
              </a:ext>
            </a:extLst>
          </p:cNvPr>
          <p:cNvSpPr txBox="1"/>
          <p:nvPr/>
        </p:nvSpPr>
        <p:spPr>
          <a:xfrm>
            <a:off x="6937651" y="4781856"/>
            <a:ext cx="327334"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2</a:t>
            </a:r>
          </a:p>
        </p:txBody>
      </p:sp>
      <p:sp>
        <p:nvSpPr>
          <p:cNvPr id="22" name="TextBox 21">
            <a:extLst>
              <a:ext uri="{FF2B5EF4-FFF2-40B4-BE49-F238E27FC236}">
                <a16:creationId xmlns:a16="http://schemas.microsoft.com/office/drawing/2014/main" id="{1589FF07-374B-1131-A4A9-F6E86D0E07A8}"/>
              </a:ext>
            </a:extLst>
          </p:cNvPr>
          <p:cNvSpPr txBox="1"/>
          <p:nvPr/>
        </p:nvSpPr>
        <p:spPr>
          <a:xfrm>
            <a:off x="7221007" y="4511769"/>
            <a:ext cx="327334"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5</a:t>
            </a:r>
          </a:p>
        </p:txBody>
      </p:sp>
      <p:sp>
        <p:nvSpPr>
          <p:cNvPr id="23" name="TextBox 22">
            <a:extLst>
              <a:ext uri="{FF2B5EF4-FFF2-40B4-BE49-F238E27FC236}">
                <a16:creationId xmlns:a16="http://schemas.microsoft.com/office/drawing/2014/main" id="{3EB936A9-035E-1072-6951-A0075CCBF489}"/>
              </a:ext>
            </a:extLst>
          </p:cNvPr>
          <p:cNvSpPr txBox="1"/>
          <p:nvPr/>
        </p:nvSpPr>
        <p:spPr>
          <a:xfrm>
            <a:off x="7504363" y="4211702"/>
            <a:ext cx="327334"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3</a:t>
            </a:r>
          </a:p>
        </p:txBody>
      </p:sp>
      <p:sp>
        <p:nvSpPr>
          <p:cNvPr id="24" name="TextBox 23">
            <a:extLst>
              <a:ext uri="{FF2B5EF4-FFF2-40B4-BE49-F238E27FC236}">
                <a16:creationId xmlns:a16="http://schemas.microsoft.com/office/drawing/2014/main" id="{010EFEDF-47AC-4266-3ADD-9B4EF81C3998}"/>
              </a:ext>
            </a:extLst>
          </p:cNvPr>
          <p:cNvSpPr txBox="1"/>
          <p:nvPr/>
        </p:nvSpPr>
        <p:spPr>
          <a:xfrm>
            <a:off x="7788122" y="3948235"/>
            <a:ext cx="327334"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6</a:t>
            </a:r>
          </a:p>
        </p:txBody>
      </p:sp>
      <p:sp>
        <p:nvSpPr>
          <p:cNvPr id="25" name="TextBox 24">
            <a:extLst>
              <a:ext uri="{FF2B5EF4-FFF2-40B4-BE49-F238E27FC236}">
                <a16:creationId xmlns:a16="http://schemas.microsoft.com/office/drawing/2014/main" id="{FBD817BE-1636-A58F-720D-00674584F6DB}"/>
              </a:ext>
            </a:extLst>
          </p:cNvPr>
          <p:cNvSpPr txBox="1"/>
          <p:nvPr/>
        </p:nvSpPr>
        <p:spPr>
          <a:xfrm>
            <a:off x="8093692" y="3645742"/>
            <a:ext cx="327334"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1</a:t>
            </a:r>
          </a:p>
        </p:txBody>
      </p:sp>
      <p:sp>
        <p:nvSpPr>
          <p:cNvPr id="26" name="TextBox 25">
            <a:extLst>
              <a:ext uri="{FF2B5EF4-FFF2-40B4-BE49-F238E27FC236}">
                <a16:creationId xmlns:a16="http://schemas.microsoft.com/office/drawing/2014/main" id="{875E5904-F59D-733A-B8E6-6A689E7ECD42}"/>
              </a:ext>
            </a:extLst>
          </p:cNvPr>
          <p:cNvSpPr txBox="1"/>
          <p:nvPr/>
        </p:nvSpPr>
        <p:spPr>
          <a:xfrm>
            <a:off x="1533561" y="2168522"/>
            <a:ext cx="2685351" cy="830997"/>
          </a:xfrm>
          <a:prstGeom prst="rect">
            <a:avLst/>
          </a:prstGeom>
          <a:noFill/>
        </p:spPr>
        <p:txBody>
          <a:bodyPr wrap="none" rtlCol="0">
            <a:spAutoFit/>
          </a:bodyPr>
          <a:lstStyle/>
          <a:p>
            <a:pPr algn="ctr"/>
            <a:r>
              <a:rPr lang="en-US" sz="2400" dirty="0">
                <a:solidFill>
                  <a:srgbClr val="0432FF"/>
                </a:solidFill>
                <a:latin typeface="Arial" panose="020B0604020202020204" pitchFamily="34" charset="0"/>
                <a:cs typeface="Arial" panose="020B0604020202020204" pitchFamily="34" charset="0"/>
              </a:rPr>
              <a:t>Positive sequence</a:t>
            </a:r>
          </a:p>
          <a:p>
            <a:pPr algn="ctr"/>
            <a:r>
              <a:rPr lang="en-US" sz="2400" dirty="0">
                <a:solidFill>
                  <a:srgbClr val="0432FF"/>
                </a:solidFill>
                <a:latin typeface="Arial" panose="020B0604020202020204" pitchFamily="34" charset="0"/>
                <a:cs typeface="Arial" panose="020B0604020202020204" pitchFamily="34" charset="0"/>
              </a:rPr>
              <a:t>(17432638)</a:t>
            </a:r>
          </a:p>
        </p:txBody>
      </p:sp>
      <p:sp>
        <p:nvSpPr>
          <p:cNvPr id="27" name="TextBox 26">
            <a:extLst>
              <a:ext uri="{FF2B5EF4-FFF2-40B4-BE49-F238E27FC236}">
                <a16:creationId xmlns:a16="http://schemas.microsoft.com/office/drawing/2014/main" id="{68F89408-27CC-BC19-0235-542D23DEED33}"/>
              </a:ext>
            </a:extLst>
          </p:cNvPr>
          <p:cNvSpPr txBox="1"/>
          <p:nvPr/>
        </p:nvSpPr>
        <p:spPr>
          <a:xfrm>
            <a:off x="8280506" y="5010076"/>
            <a:ext cx="2823209" cy="830997"/>
          </a:xfrm>
          <a:prstGeom prst="rect">
            <a:avLst/>
          </a:prstGeom>
          <a:noFill/>
        </p:spPr>
        <p:txBody>
          <a:bodyPr wrap="none" rtlCol="0">
            <a:spAutoFit/>
          </a:bodyPr>
          <a:lstStyle/>
          <a:p>
            <a:pPr algn="ctr"/>
            <a:r>
              <a:rPr lang="en-US" sz="2400" dirty="0">
                <a:solidFill>
                  <a:srgbClr val="FF0000"/>
                </a:solidFill>
                <a:latin typeface="Arial" panose="020B0604020202020204" pitchFamily="34" charset="0"/>
                <a:cs typeface="Arial" panose="020B0604020202020204" pitchFamily="34" charset="0"/>
              </a:rPr>
              <a:t>Negative sequence</a:t>
            </a:r>
          </a:p>
          <a:p>
            <a:pPr algn="ctr"/>
            <a:r>
              <a:rPr lang="en-US" sz="2400" dirty="0">
                <a:solidFill>
                  <a:srgbClr val="FF0000"/>
                </a:solidFill>
                <a:latin typeface="Arial" panose="020B0604020202020204" pitchFamily="34" charset="0"/>
                <a:cs typeface="Arial" panose="020B0604020202020204" pitchFamily="34" charset="0"/>
              </a:rPr>
              <a:t>(84725361)</a:t>
            </a:r>
          </a:p>
        </p:txBody>
      </p:sp>
      <p:pic>
        <p:nvPicPr>
          <p:cNvPr id="3" name="Picture 2">
            <a:extLst>
              <a:ext uri="{FF2B5EF4-FFF2-40B4-BE49-F238E27FC236}">
                <a16:creationId xmlns:a16="http://schemas.microsoft.com/office/drawing/2014/main" id="{A267B628-869C-BB37-B6B8-E8A1A011A6F4}"/>
              </a:ext>
            </a:extLst>
          </p:cNvPr>
          <p:cNvPicPr>
            <a:picLocks noChangeAspect="1"/>
          </p:cNvPicPr>
          <p:nvPr/>
        </p:nvPicPr>
        <p:blipFill>
          <a:blip r:embed="rId3"/>
          <a:stretch>
            <a:fillRect/>
          </a:stretch>
        </p:blipFill>
        <p:spPr>
          <a:xfrm rot="2696612">
            <a:off x="4629268" y="2199537"/>
            <a:ext cx="2857500" cy="2870200"/>
          </a:xfrm>
          <a:prstGeom prst="rect">
            <a:avLst/>
          </a:prstGeom>
        </p:spPr>
      </p:pic>
      <p:sp>
        <p:nvSpPr>
          <p:cNvPr id="4" name="Oval 3">
            <a:extLst>
              <a:ext uri="{FF2B5EF4-FFF2-40B4-BE49-F238E27FC236}">
                <a16:creationId xmlns:a16="http://schemas.microsoft.com/office/drawing/2014/main" id="{4D39DF84-F713-6E76-7462-4430CF2B46B5}"/>
              </a:ext>
            </a:extLst>
          </p:cNvPr>
          <p:cNvSpPr/>
          <p:nvPr/>
        </p:nvSpPr>
        <p:spPr>
          <a:xfrm>
            <a:off x="5890717" y="1514006"/>
            <a:ext cx="360182" cy="3597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a:t>
            </a:r>
          </a:p>
        </p:txBody>
      </p:sp>
      <p:sp>
        <p:nvSpPr>
          <p:cNvPr id="5" name="Oval 4">
            <a:extLst>
              <a:ext uri="{FF2B5EF4-FFF2-40B4-BE49-F238E27FC236}">
                <a16:creationId xmlns:a16="http://schemas.microsoft.com/office/drawing/2014/main" id="{9CAA5BA9-1019-B254-6209-BD101AD0E012}"/>
              </a:ext>
            </a:extLst>
          </p:cNvPr>
          <p:cNvSpPr/>
          <p:nvPr/>
        </p:nvSpPr>
        <p:spPr>
          <a:xfrm>
            <a:off x="4738262" y="3192826"/>
            <a:ext cx="360182" cy="3597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7</a:t>
            </a:r>
          </a:p>
        </p:txBody>
      </p:sp>
      <p:sp>
        <p:nvSpPr>
          <p:cNvPr id="6" name="Oval 5">
            <a:extLst>
              <a:ext uri="{FF2B5EF4-FFF2-40B4-BE49-F238E27FC236}">
                <a16:creationId xmlns:a16="http://schemas.microsoft.com/office/drawing/2014/main" id="{AB197841-F016-2971-4AC8-5CDF53654C51}"/>
              </a:ext>
            </a:extLst>
          </p:cNvPr>
          <p:cNvSpPr/>
          <p:nvPr/>
        </p:nvSpPr>
        <p:spPr>
          <a:xfrm>
            <a:off x="5866969" y="3177836"/>
            <a:ext cx="360182" cy="3597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5</a:t>
            </a:r>
          </a:p>
        </p:txBody>
      </p:sp>
      <p:sp>
        <p:nvSpPr>
          <p:cNvPr id="7" name="Oval 6">
            <a:extLst>
              <a:ext uri="{FF2B5EF4-FFF2-40B4-BE49-F238E27FC236}">
                <a16:creationId xmlns:a16="http://schemas.microsoft.com/office/drawing/2014/main" id="{3D1068B8-4991-A71D-CB88-73E709F700F9}"/>
              </a:ext>
            </a:extLst>
          </p:cNvPr>
          <p:cNvSpPr/>
          <p:nvPr/>
        </p:nvSpPr>
        <p:spPr>
          <a:xfrm>
            <a:off x="4725438" y="3762213"/>
            <a:ext cx="360182" cy="3597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4</a:t>
            </a:r>
          </a:p>
        </p:txBody>
      </p:sp>
      <p:sp>
        <p:nvSpPr>
          <p:cNvPr id="8" name="Oval 7">
            <a:extLst>
              <a:ext uri="{FF2B5EF4-FFF2-40B4-BE49-F238E27FC236}">
                <a16:creationId xmlns:a16="http://schemas.microsoft.com/office/drawing/2014/main" id="{4447E289-F476-FFEE-0771-DB95CA7E3AB2}"/>
              </a:ext>
            </a:extLst>
          </p:cNvPr>
          <p:cNvSpPr/>
          <p:nvPr/>
        </p:nvSpPr>
        <p:spPr>
          <a:xfrm>
            <a:off x="5866969" y="3757030"/>
            <a:ext cx="360182" cy="3597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1E49D320-10A3-B954-E1F6-207BD891DDED}"/>
              </a:ext>
            </a:extLst>
          </p:cNvPr>
          <p:cNvSpPr/>
          <p:nvPr/>
        </p:nvSpPr>
        <p:spPr>
          <a:xfrm>
            <a:off x="7024492" y="3192826"/>
            <a:ext cx="360182" cy="3597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6</a:t>
            </a:r>
          </a:p>
        </p:txBody>
      </p:sp>
      <p:sp>
        <p:nvSpPr>
          <p:cNvPr id="28" name="Oval 27">
            <a:extLst>
              <a:ext uri="{FF2B5EF4-FFF2-40B4-BE49-F238E27FC236}">
                <a16:creationId xmlns:a16="http://schemas.microsoft.com/office/drawing/2014/main" id="{B3DBF8CA-D837-1793-2604-A1F54DFBFC15}"/>
              </a:ext>
            </a:extLst>
          </p:cNvPr>
          <p:cNvSpPr/>
          <p:nvPr/>
        </p:nvSpPr>
        <p:spPr>
          <a:xfrm>
            <a:off x="7024492" y="3751158"/>
            <a:ext cx="360182" cy="3597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3</a:t>
            </a:r>
          </a:p>
        </p:txBody>
      </p:sp>
      <p:sp>
        <p:nvSpPr>
          <p:cNvPr id="29" name="Oval 28">
            <a:extLst>
              <a:ext uri="{FF2B5EF4-FFF2-40B4-BE49-F238E27FC236}">
                <a16:creationId xmlns:a16="http://schemas.microsoft.com/office/drawing/2014/main" id="{BB64433C-F4B8-EAAB-4ECE-2AAE223A6182}"/>
              </a:ext>
            </a:extLst>
          </p:cNvPr>
          <p:cNvSpPr/>
          <p:nvPr/>
        </p:nvSpPr>
        <p:spPr>
          <a:xfrm>
            <a:off x="5866969" y="5380970"/>
            <a:ext cx="360182" cy="3597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8</a:t>
            </a:r>
          </a:p>
        </p:txBody>
      </p:sp>
    </p:spTree>
    <p:extLst>
      <p:ext uri="{BB962C8B-B14F-4D97-AF65-F5344CB8AC3E}">
        <p14:creationId xmlns:p14="http://schemas.microsoft.com/office/powerpoint/2010/main" val="32211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28" grpId="0" animBg="1"/>
      <p:bldP spid="2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BF278-A189-25D8-C068-55D94A4D2438}"/>
              </a:ext>
            </a:extLst>
          </p:cNvPr>
          <p:cNvSpPr>
            <a:spLocks noGrp="1"/>
          </p:cNvSpPr>
          <p:nvPr>
            <p:ph type="title"/>
          </p:nvPr>
        </p:nvSpPr>
        <p:spPr/>
        <p:txBody>
          <a:bodyPr>
            <a:normAutofit/>
          </a:bodyPr>
          <a:lstStyle/>
          <a:p>
            <a:r>
              <a:rPr lang="en-US" dirty="0"/>
              <a:t>Horizontal Constraint Graph (HCG)</a:t>
            </a:r>
          </a:p>
        </p:txBody>
      </p:sp>
      <p:sp>
        <p:nvSpPr>
          <p:cNvPr id="3" name="Content Placeholder 2">
            <a:extLst>
              <a:ext uri="{FF2B5EF4-FFF2-40B4-BE49-F238E27FC236}">
                <a16:creationId xmlns:a16="http://schemas.microsoft.com/office/drawing/2014/main" id="{4BA2560A-979C-D8C1-D3A1-1ECD25A78112}"/>
              </a:ext>
            </a:extLst>
          </p:cNvPr>
          <p:cNvSpPr>
            <a:spLocks noGrp="1"/>
          </p:cNvSpPr>
          <p:nvPr>
            <p:ph idx="1"/>
          </p:nvPr>
        </p:nvSpPr>
        <p:spPr/>
        <p:txBody>
          <a:bodyPr/>
          <a:lstStyle/>
          <a:p>
            <a:r>
              <a:rPr lang="en-US" dirty="0"/>
              <a:t>Add a directed edge m1</a:t>
            </a:r>
            <a:r>
              <a:rPr lang="en-US" dirty="0">
                <a:sym typeface="Wingdings" pitchFamily="2" charset="2"/>
              </a:rPr>
              <a:t>m</a:t>
            </a:r>
            <a:r>
              <a:rPr lang="en-US" dirty="0"/>
              <a:t>2 if m2 is right to module m1</a:t>
            </a:r>
          </a:p>
        </p:txBody>
      </p:sp>
      <p:pic>
        <p:nvPicPr>
          <p:cNvPr id="4" name="Picture 15">
            <a:extLst>
              <a:ext uri="{FF2B5EF4-FFF2-40B4-BE49-F238E27FC236}">
                <a16:creationId xmlns:a16="http://schemas.microsoft.com/office/drawing/2014/main" id="{B6E4513B-3031-B4D6-0680-124A9F4636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055928"/>
            <a:ext cx="10515600" cy="3946304"/>
          </a:xfrm>
          <a:prstGeom prst="rect">
            <a:avLst/>
          </a:prstGeom>
          <a:noFill/>
          <a:extLst>
            <a:ext uri="{909E8E84-426E-40DD-AFC4-6F175D3DCCD1}">
              <a14:hiddenFill xmlns:a14="http://schemas.microsoft.com/office/drawing/2010/main">
                <a:solidFill>
                  <a:srgbClr val="FFFFFF"/>
                </a:solidFill>
              </a14:hiddenFill>
            </a:ext>
          </a:extLst>
        </p:spPr>
      </p:pic>
      <p:sp>
        <p:nvSpPr>
          <p:cNvPr id="5" name="Alternate Process 4">
            <a:extLst>
              <a:ext uri="{FF2B5EF4-FFF2-40B4-BE49-F238E27FC236}">
                <a16:creationId xmlns:a16="http://schemas.microsoft.com/office/drawing/2014/main" id="{F8617FFB-574F-F56E-4140-13E903F21DF7}"/>
              </a:ext>
            </a:extLst>
          </p:cNvPr>
          <p:cNvSpPr/>
          <p:nvPr/>
        </p:nvSpPr>
        <p:spPr>
          <a:xfrm>
            <a:off x="2038662" y="2055928"/>
            <a:ext cx="3777522" cy="3946304"/>
          </a:xfrm>
          <a:prstGeom prst="flowChartAlternateProcess">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080285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a:extLst>
              <a:ext uri="{FF2B5EF4-FFF2-40B4-BE49-F238E27FC236}">
                <a16:creationId xmlns:a16="http://schemas.microsoft.com/office/drawing/2014/main" id="{9D5DDC7C-5729-052D-5CDD-DCF35623FCAC}"/>
              </a:ext>
            </a:extLst>
          </p:cNvPr>
          <p:cNvSpPr>
            <a:spLocks noGrp="1" noChangeArrowheads="1"/>
          </p:cNvSpPr>
          <p:nvPr>
            <p:ph type="title"/>
          </p:nvPr>
        </p:nvSpPr>
        <p:spPr/>
        <p:txBody>
          <a:bodyPr/>
          <a:lstStyle/>
          <a:p>
            <a:r>
              <a:rPr lang="en-US" altLang="en-US" dirty="0"/>
              <a:t>Horizontal Constraint Graph (cont’d)</a:t>
            </a:r>
          </a:p>
        </p:txBody>
      </p:sp>
      <p:pic>
        <p:nvPicPr>
          <p:cNvPr id="272388" name="Picture 4">
            <a:extLst>
              <a:ext uri="{FF2B5EF4-FFF2-40B4-BE49-F238E27FC236}">
                <a16:creationId xmlns:a16="http://schemas.microsoft.com/office/drawing/2014/main" id="{F67BFF2C-A939-CD20-22F3-6591090EC7E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200" y="1651884"/>
            <a:ext cx="10614007" cy="4628996"/>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a:extLst>
              <a:ext uri="{FF2B5EF4-FFF2-40B4-BE49-F238E27FC236}">
                <a16:creationId xmlns:a16="http://schemas.microsoft.com/office/drawing/2014/main" id="{C7D00558-0361-C456-04BA-D21BAAF7CB3E}"/>
              </a:ext>
            </a:extLst>
          </p:cNvPr>
          <p:cNvSpPr/>
          <p:nvPr/>
        </p:nvSpPr>
        <p:spPr>
          <a:xfrm>
            <a:off x="5756223" y="4575438"/>
            <a:ext cx="1199213" cy="57071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EC6F16F-1A1B-E3E6-2BB9-88BF802502E4}"/>
              </a:ext>
            </a:extLst>
          </p:cNvPr>
          <p:cNvSpPr txBox="1"/>
          <p:nvPr/>
        </p:nvSpPr>
        <p:spPr>
          <a:xfrm>
            <a:off x="5040679" y="5206117"/>
            <a:ext cx="2861489"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Transitive reduction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E2C75-D5EB-4945-8DDB-3AEB2B5A1896}"/>
              </a:ext>
            </a:extLst>
          </p:cNvPr>
          <p:cNvSpPr>
            <a:spLocks noGrp="1"/>
          </p:cNvSpPr>
          <p:nvPr>
            <p:ph type="title"/>
          </p:nvPr>
        </p:nvSpPr>
        <p:spPr/>
        <p:txBody>
          <a:bodyPr/>
          <a:lstStyle/>
          <a:p>
            <a:r>
              <a:rPr lang="en-US" dirty="0"/>
              <a:t>Recap: Slicing Floorplan</a:t>
            </a:r>
          </a:p>
        </p:txBody>
      </p:sp>
      <p:sp>
        <p:nvSpPr>
          <p:cNvPr id="3" name="Content Placeholder 2">
            <a:extLst>
              <a:ext uri="{FF2B5EF4-FFF2-40B4-BE49-F238E27FC236}">
                <a16:creationId xmlns:a16="http://schemas.microsoft.com/office/drawing/2014/main" id="{A00A7A1A-17E0-5746-B8EF-2AA189312BCD}"/>
              </a:ext>
            </a:extLst>
          </p:cNvPr>
          <p:cNvSpPr>
            <a:spLocks noGrp="1"/>
          </p:cNvSpPr>
          <p:nvPr>
            <p:ph idx="1"/>
          </p:nvPr>
        </p:nvSpPr>
        <p:spPr>
          <a:xfrm>
            <a:off x="838199" y="1466849"/>
            <a:ext cx="8030671" cy="4710113"/>
          </a:xfrm>
        </p:spPr>
        <p:txBody>
          <a:bodyPr/>
          <a:lstStyle/>
          <a:p>
            <a:pPr algn="just" eaLnBrk="1" hangingPunct="1">
              <a:lnSpc>
                <a:spcPct val="80000"/>
              </a:lnSpc>
              <a:defRPr/>
            </a:pPr>
            <a:r>
              <a:rPr kumimoji="0" lang="en-US" altLang="zh-TW" b="1" dirty="0">
                <a:ea typeface="新細明體" pitchFamily="18" charset="-120"/>
              </a:rPr>
              <a:t>Slicing floorplan</a:t>
            </a:r>
          </a:p>
          <a:p>
            <a:pPr lvl="1" algn="just" eaLnBrk="1" hangingPunct="1">
              <a:lnSpc>
                <a:spcPct val="80000"/>
              </a:lnSpc>
              <a:defRPr/>
            </a:pPr>
            <a:r>
              <a:rPr kumimoji="0" lang="en-US" altLang="zh-TW" dirty="0">
                <a:ea typeface="新細明體" pitchFamily="18" charset="-120"/>
              </a:rPr>
              <a:t>One that can be obtained by repetitively subdividing (slicing) rectangles horizontally or vertically</a:t>
            </a:r>
          </a:p>
          <a:p>
            <a:pPr algn="just" eaLnBrk="1" hangingPunct="1">
              <a:lnSpc>
                <a:spcPct val="80000"/>
              </a:lnSpc>
              <a:defRPr/>
            </a:pPr>
            <a:endParaRPr kumimoji="0" lang="en-US" altLang="zh-TW" dirty="0">
              <a:ea typeface="新細明體" pitchFamily="18" charset="-120"/>
            </a:endParaRPr>
          </a:p>
          <a:p>
            <a:pPr algn="just" eaLnBrk="1" hangingPunct="1">
              <a:lnSpc>
                <a:spcPct val="80000"/>
              </a:lnSpc>
              <a:defRPr/>
            </a:pPr>
            <a:r>
              <a:rPr kumimoji="0" lang="en-US" altLang="zh-TW" b="1" dirty="0">
                <a:ea typeface="新細明體" pitchFamily="18" charset="-120"/>
              </a:rPr>
              <a:t>Non-slicing </a:t>
            </a:r>
            <a:r>
              <a:rPr lang="en-US" altLang="zh-TW" b="1" dirty="0">
                <a:ea typeface="新細明體" pitchFamily="18" charset="-120"/>
              </a:rPr>
              <a:t>f</a:t>
            </a:r>
            <a:r>
              <a:rPr kumimoji="0" lang="en-US" altLang="zh-TW" b="1" dirty="0">
                <a:ea typeface="新細明體" pitchFamily="18" charset="-120"/>
              </a:rPr>
              <a:t>loorplan</a:t>
            </a:r>
          </a:p>
          <a:p>
            <a:pPr lvl="1" algn="just" eaLnBrk="1" hangingPunct="1">
              <a:lnSpc>
                <a:spcPct val="80000"/>
              </a:lnSpc>
              <a:defRPr/>
            </a:pPr>
            <a:r>
              <a:rPr kumimoji="0" lang="en-US" altLang="zh-TW" dirty="0">
                <a:ea typeface="新細明體" pitchFamily="18" charset="-120"/>
              </a:rPr>
              <a:t>One that may not be obtained by repetitively subdividing alone</a:t>
            </a:r>
          </a:p>
          <a:p>
            <a:pPr algn="just" eaLnBrk="1" hangingPunct="1">
              <a:lnSpc>
                <a:spcPct val="80000"/>
              </a:lnSpc>
              <a:defRPr/>
            </a:pPr>
            <a:endParaRPr kumimoji="0" lang="en-US" altLang="zh-TW" dirty="0">
              <a:ea typeface="新細明體" pitchFamily="18" charset="-120"/>
            </a:endParaRPr>
          </a:p>
          <a:p>
            <a:pPr algn="just" eaLnBrk="1" hangingPunct="1">
              <a:lnSpc>
                <a:spcPct val="80000"/>
              </a:lnSpc>
              <a:defRPr/>
            </a:pPr>
            <a:r>
              <a:rPr kumimoji="0" lang="en-US" altLang="zh-TW" b="1" dirty="0">
                <a:ea typeface="新細明體" pitchFamily="18" charset="-120"/>
              </a:rPr>
              <a:t>Slicing floorplans are much easier to handle</a:t>
            </a:r>
          </a:p>
          <a:p>
            <a:pPr lvl="1" algn="just">
              <a:lnSpc>
                <a:spcPct val="80000"/>
              </a:lnSpc>
              <a:defRPr/>
            </a:pPr>
            <a:r>
              <a:rPr lang="en-US" altLang="zh-TW" dirty="0">
                <a:ea typeface="新細明體" pitchFamily="18" charset="-120"/>
              </a:rPr>
              <a:t>Efficient data structures exist for efficient computational manipulations </a:t>
            </a:r>
            <a:endParaRPr kumimoji="0" lang="zh-TW" altLang="en-US" dirty="0">
              <a:ea typeface="新細明體" pitchFamily="18" charset="-120"/>
            </a:endParaRPr>
          </a:p>
        </p:txBody>
      </p:sp>
      <p:grpSp>
        <p:nvGrpSpPr>
          <p:cNvPr id="4" name="Group 17">
            <a:extLst>
              <a:ext uri="{FF2B5EF4-FFF2-40B4-BE49-F238E27FC236}">
                <a16:creationId xmlns:a16="http://schemas.microsoft.com/office/drawing/2014/main" id="{18525D72-0F9E-634E-80B9-ACD4EA179CAE}"/>
              </a:ext>
            </a:extLst>
          </p:cNvPr>
          <p:cNvGrpSpPr>
            <a:grpSpLocks noChangeAspect="1"/>
          </p:cNvGrpSpPr>
          <p:nvPr/>
        </p:nvGrpSpPr>
        <p:grpSpPr bwMode="auto">
          <a:xfrm>
            <a:off x="9255940" y="4083669"/>
            <a:ext cx="1991989" cy="1935668"/>
            <a:chOff x="3408" y="1392"/>
            <a:chExt cx="1680" cy="1632"/>
          </a:xfrm>
          <a:solidFill>
            <a:schemeClr val="bg1">
              <a:lumMod val="75000"/>
            </a:schemeClr>
          </a:solidFill>
        </p:grpSpPr>
        <p:sp>
          <p:nvSpPr>
            <p:cNvPr id="5" name="Rectangle 18">
              <a:extLst>
                <a:ext uri="{FF2B5EF4-FFF2-40B4-BE49-F238E27FC236}">
                  <a16:creationId xmlns:a16="http://schemas.microsoft.com/office/drawing/2014/main" id="{50E72B9D-1B16-134F-8F06-7DCAE3F00A40}"/>
                </a:ext>
              </a:extLst>
            </p:cNvPr>
            <p:cNvSpPr>
              <a:spLocks noChangeAspect="1" noChangeArrowheads="1"/>
            </p:cNvSpPr>
            <p:nvPr/>
          </p:nvSpPr>
          <p:spPr bwMode="auto">
            <a:xfrm>
              <a:off x="3408" y="1392"/>
              <a:ext cx="433" cy="1103"/>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6" name="Rectangle 19">
              <a:extLst>
                <a:ext uri="{FF2B5EF4-FFF2-40B4-BE49-F238E27FC236}">
                  <a16:creationId xmlns:a16="http://schemas.microsoft.com/office/drawing/2014/main" id="{E0F07E47-F08C-0B4E-AE6A-C5DD61D9977B}"/>
                </a:ext>
              </a:extLst>
            </p:cNvPr>
            <p:cNvSpPr>
              <a:spLocks noChangeAspect="1" noChangeArrowheads="1"/>
            </p:cNvSpPr>
            <p:nvPr/>
          </p:nvSpPr>
          <p:spPr bwMode="auto">
            <a:xfrm>
              <a:off x="4656" y="1921"/>
              <a:ext cx="435" cy="1103"/>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7" name="Rectangle 20">
              <a:extLst>
                <a:ext uri="{FF2B5EF4-FFF2-40B4-BE49-F238E27FC236}">
                  <a16:creationId xmlns:a16="http://schemas.microsoft.com/office/drawing/2014/main" id="{C468698D-43E5-3B42-A967-F58FD93ECE94}"/>
                </a:ext>
              </a:extLst>
            </p:cNvPr>
            <p:cNvSpPr>
              <a:spLocks noChangeAspect="1" noChangeArrowheads="1"/>
            </p:cNvSpPr>
            <p:nvPr/>
          </p:nvSpPr>
          <p:spPr bwMode="auto">
            <a:xfrm>
              <a:off x="3408" y="2495"/>
              <a:ext cx="1248" cy="529"/>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8" name="Rectangle 21">
              <a:extLst>
                <a:ext uri="{FF2B5EF4-FFF2-40B4-BE49-F238E27FC236}">
                  <a16:creationId xmlns:a16="http://schemas.microsoft.com/office/drawing/2014/main" id="{E9CDF906-6925-EF4D-9B08-6A87D95DBE04}"/>
                </a:ext>
              </a:extLst>
            </p:cNvPr>
            <p:cNvSpPr>
              <a:spLocks noChangeAspect="1" noChangeArrowheads="1"/>
            </p:cNvSpPr>
            <p:nvPr/>
          </p:nvSpPr>
          <p:spPr bwMode="auto">
            <a:xfrm>
              <a:off x="3841" y="1921"/>
              <a:ext cx="815" cy="575"/>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9" name="Rectangle 22">
              <a:extLst>
                <a:ext uri="{FF2B5EF4-FFF2-40B4-BE49-F238E27FC236}">
                  <a16:creationId xmlns:a16="http://schemas.microsoft.com/office/drawing/2014/main" id="{261B5C2E-01D0-5045-9A77-C3B92CA5906B}"/>
                </a:ext>
              </a:extLst>
            </p:cNvPr>
            <p:cNvSpPr>
              <a:spLocks noChangeAspect="1" noChangeArrowheads="1"/>
            </p:cNvSpPr>
            <p:nvPr/>
          </p:nvSpPr>
          <p:spPr bwMode="auto">
            <a:xfrm>
              <a:off x="3841" y="1392"/>
              <a:ext cx="1250" cy="529"/>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grpSp>
      <p:grpSp>
        <p:nvGrpSpPr>
          <p:cNvPr id="10" name="Group 23">
            <a:extLst>
              <a:ext uri="{FF2B5EF4-FFF2-40B4-BE49-F238E27FC236}">
                <a16:creationId xmlns:a16="http://schemas.microsoft.com/office/drawing/2014/main" id="{B0F1D6D4-E7FC-3240-BBA6-0F238AD7D860}"/>
              </a:ext>
            </a:extLst>
          </p:cNvPr>
          <p:cNvGrpSpPr>
            <a:grpSpLocks noChangeAspect="1"/>
          </p:cNvGrpSpPr>
          <p:nvPr/>
        </p:nvGrpSpPr>
        <p:grpSpPr bwMode="auto">
          <a:xfrm>
            <a:off x="9255940" y="1524000"/>
            <a:ext cx="1991989" cy="1935668"/>
            <a:chOff x="864" y="1392"/>
            <a:chExt cx="1680" cy="1632"/>
          </a:xfrm>
          <a:solidFill>
            <a:schemeClr val="bg1">
              <a:lumMod val="75000"/>
            </a:schemeClr>
          </a:solidFill>
        </p:grpSpPr>
        <p:sp>
          <p:nvSpPr>
            <p:cNvPr id="11" name="Rectangle 24">
              <a:extLst>
                <a:ext uri="{FF2B5EF4-FFF2-40B4-BE49-F238E27FC236}">
                  <a16:creationId xmlns:a16="http://schemas.microsoft.com/office/drawing/2014/main" id="{2D6AA54D-92BD-2E41-A72F-6A9E5186AA44}"/>
                </a:ext>
              </a:extLst>
            </p:cNvPr>
            <p:cNvSpPr>
              <a:spLocks noChangeAspect="1" noChangeArrowheads="1"/>
            </p:cNvSpPr>
            <p:nvPr/>
          </p:nvSpPr>
          <p:spPr bwMode="auto">
            <a:xfrm>
              <a:off x="864" y="1392"/>
              <a:ext cx="528" cy="863"/>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12" name="Rectangle 25">
              <a:extLst>
                <a:ext uri="{FF2B5EF4-FFF2-40B4-BE49-F238E27FC236}">
                  <a16:creationId xmlns:a16="http://schemas.microsoft.com/office/drawing/2014/main" id="{7FAEF5A3-A664-4046-A10E-96775B756815}"/>
                </a:ext>
              </a:extLst>
            </p:cNvPr>
            <p:cNvSpPr>
              <a:spLocks noChangeAspect="1" noChangeArrowheads="1"/>
            </p:cNvSpPr>
            <p:nvPr/>
          </p:nvSpPr>
          <p:spPr bwMode="auto">
            <a:xfrm>
              <a:off x="864" y="2255"/>
              <a:ext cx="528" cy="769"/>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13" name="Rectangle 26">
              <a:extLst>
                <a:ext uri="{FF2B5EF4-FFF2-40B4-BE49-F238E27FC236}">
                  <a16:creationId xmlns:a16="http://schemas.microsoft.com/office/drawing/2014/main" id="{B2D8251B-6D55-904D-A5EC-E52C0F9DF233}"/>
                </a:ext>
              </a:extLst>
            </p:cNvPr>
            <p:cNvSpPr>
              <a:spLocks noChangeAspect="1" noChangeArrowheads="1"/>
            </p:cNvSpPr>
            <p:nvPr/>
          </p:nvSpPr>
          <p:spPr bwMode="auto">
            <a:xfrm>
              <a:off x="1392" y="1921"/>
              <a:ext cx="435" cy="575"/>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14" name="Rectangle 27">
              <a:extLst>
                <a:ext uri="{FF2B5EF4-FFF2-40B4-BE49-F238E27FC236}">
                  <a16:creationId xmlns:a16="http://schemas.microsoft.com/office/drawing/2014/main" id="{F7D3B9F4-FE56-AB40-A98A-CBE50E74DD57}"/>
                </a:ext>
              </a:extLst>
            </p:cNvPr>
            <p:cNvSpPr>
              <a:spLocks noChangeAspect="1" noChangeArrowheads="1"/>
            </p:cNvSpPr>
            <p:nvPr/>
          </p:nvSpPr>
          <p:spPr bwMode="auto">
            <a:xfrm>
              <a:off x="1392" y="1392"/>
              <a:ext cx="1155" cy="529"/>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15" name="Rectangle 28">
              <a:extLst>
                <a:ext uri="{FF2B5EF4-FFF2-40B4-BE49-F238E27FC236}">
                  <a16:creationId xmlns:a16="http://schemas.microsoft.com/office/drawing/2014/main" id="{4E91B282-0691-0D4E-8EF4-378515BCE4DA}"/>
                </a:ext>
              </a:extLst>
            </p:cNvPr>
            <p:cNvSpPr>
              <a:spLocks noChangeAspect="1" noChangeArrowheads="1"/>
            </p:cNvSpPr>
            <p:nvPr/>
          </p:nvSpPr>
          <p:spPr bwMode="auto">
            <a:xfrm>
              <a:off x="1824" y="1921"/>
              <a:ext cx="720" cy="575"/>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16" name="Rectangle 29">
              <a:extLst>
                <a:ext uri="{FF2B5EF4-FFF2-40B4-BE49-F238E27FC236}">
                  <a16:creationId xmlns:a16="http://schemas.microsoft.com/office/drawing/2014/main" id="{B9CB94E6-AA80-6344-BAA5-B6F48B9FA806}"/>
                </a:ext>
              </a:extLst>
            </p:cNvPr>
            <p:cNvSpPr>
              <a:spLocks noChangeAspect="1" noChangeArrowheads="1"/>
            </p:cNvSpPr>
            <p:nvPr/>
          </p:nvSpPr>
          <p:spPr bwMode="auto">
            <a:xfrm>
              <a:off x="1392" y="2495"/>
              <a:ext cx="675" cy="529"/>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17" name="Rectangle 30">
              <a:extLst>
                <a:ext uri="{FF2B5EF4-FFF2-40B4-BE49-F238E27FC236}">
                  <a16:creationId xmlns:a16="http://schemas.microsoft.com/office/drawing/2014/main" id="{E10EC66A-75CC-4A4D-9FAB-8D0746CE6AC8}"/>
                </a:ext>
              </a:extLst>
            </p:cNvPr>
            <p:cNvSpPr>
              <a:spLocks noChangeAspect="1" noChangeArrowheads="1"/>
            </p:cNvSpPr>
            <p:nvPr/>
          </p:nvSpPr>
          <p:spPr bwMode="auto">
            <a:xfrm>
              <a:off x="2064" y="2495"/>
              <a:ext cx="480" cy="529"/>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grpSp>
      <p:sp>
        <p:nvSpPr>
          <p:cNvPr id="19" name="TextBox 18">
            <a:extLst>
              <a:ext uri="{FF2B5EF4-FFF2-40B4-BE49-F238E27FC236}">
                <a16:creationId xmlns:a16="http://schemas.microsoft.com/office/drawing/2014/main" id="{D1A5D109-88CF-E04C-83E4-A1C6A5D39E2C}"/>
              </a:ext>
            </a:extLst>
          </p:cNvPr>
          <p:cNvSpPr txBox="1"/>
          <p:nvPr/>
        </p:nvSpPr>
        <p:spPr>
          <a:xfrm>
            <a:off x="9255941" y="3457424"/>
            <a:ext cx="1991988"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Slicing Floorplan</a:t>
            </a:r>
          </a:p>
        </p:txBody>
      </p:sp>
      <p:sp>
        <p:nvSpPr>
          <p:cNvPr id="20" name="TextBox 19">
            <a:extLst>
              <a:ext uri="{FF2B5EF4-FFF2-40B4-BE49-F238E27FC236}">
                <a16:creationId xmlns:a16="http://schemas.microsoft.com/office/drawing/2014/main" id="{FC65374A-54A5-0B48-89F5-A28A983424CC}"/>
              </a:ext>
            </a:extLst>
          </p:cNvPr>
          <p:cNvSpPr txBox="1"/>
          <p:nvPr/>
        </p:nvSpPr>
        <p:spPr>
          <a:xfrm>
            <a:off x="8949791" y="6018150"/>
            <a:ext cx="2565175"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Non-slicing Floorplan</a:t>
            </a:r>
          </a:p>
        </p:txBody>
      </p:sp>
    </p:spTree>
    <p:extLst>
      <p:ext uri="{BB962C8B-B14F-4D97-AF65-F5344CB8AC3E}">
        <p14:creationId xmlns:p14="http://schemas.microsoft.com/office/powerpoint/2010/main" val="23518257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BF278-A189-25D8-C068-55D94A4D2438}"/>
              </a:ext>
            </a:extLst>
          </p:cNvPr>
          <p:cNvSpPr>
            <a:spLocks noGrp="1"/>
          </p:cNvSpPr>
          <p:nvPr>
            <p:ph type="title"/>
          </p:nvPr>
        </p:nvSpPr>
        <p:spPr/>
        <p:txBody>
          <a:bodyPr>
            <a:normAutofit/>
          </a:bodyPr>
          <a:lstStyle/>
          <a:p>
            <a:r>
              <a:rPr lang="en-US" dirty="0"/>
              <a:t>Vertical Constraint Graph (VCG)</a:t>
            </a:r>
          </a:p>
        </p:txBody>
      </p:sp>
      <p:sp>
        <p:nvSpPr>
          <p:cNvPr id="3" name="Content Placeholder 2">
            <a:extLst>
              <a:ext uri="{FF2B5EF4-FFF2-40B4-BE49-F238E27FC236}">
                <a16:creationId xmlns:a16="http://schemas.microsoft.com/office/drawing/2014/main" id="{4BA2560A-979C-D8C1-D3A1-1ECD25A78112}"/>
              </a:ext>
            </a:extLst>
          </p:cNvPr>
          <p:cNvSpPr>
            <a:spLocks noGrp="1"/>
          </p:cNvSpPr>
          <p:nvPr>
            <p:ph idx="1"/>
          </p:nvPr>
        </p:nvSpPr>
        <p:spPr/>
        <p:txBody>
          <a:bodyPr/>
          <a:lstStyle/>
          <a:p>
            <a:r>
              <a:rPr lang="en-US" dirty="0"/>
              <a:t>Add a directed edge m1</a:t>
            </a:r>
            <a:r>
              <a:rPr lang="en-US" dirty="0">
                <a:sym typeface="Wingdings" pitchFamily="2" charset="2"/>
              </a:rPr>
              <a:t>m</a:t>
            </a:r>
            <a:r>
              <a:rPr lang="en-US" dirty="0"/>
              <a:t>2 if m2 is above module m1</a:t>
            </a:r>
          </a:p>
        </p:txBody>
      </p:sp>
      <p:pic>
        <p:nvPicPr>
          <p:cNvPr id="4" name="Picture 15">
            <a:extLst>
              <a:ext uri="{FF2B5EF4-FFF2-40B4-BE49-F238E27FC236}">
                <a16:creationId xmlns:a16="http://schemas.microsoft.com/office/drawing/2014/main" id="{B6E4513B-3031-B4D6-0680-124A9F4636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055928"/>
            <a:ext cx="10515600" cy="3946304"/>
          </a:xfrm>
          <a:prstGeom prst="rect">
            <a:avLst/>
          </a:prstGeom>
          <a:noFill/>
          <a:extLst>
            <a:ext uri="{909E8E84-426E-40DD-AFC4-6F175D3DCCD1}">
              <a14:hiddenFill xmlns:a14="http://schemas.microsoft.com/office/drawing/2010/main">
                <a:solidFill>
                  <a:srgbClr val="FFFFFF"/>
                </a:solidFill>
              </a14:hiddenFill>
            </a:ext>
          </a:extLst>
        </p:spPr>
      </p:pic>
      <p:sp>
        <p:nvSpPr>
          <p:cNvPr id="5" name="Alternate Process 4">
            <a:extLst>
              <a:ext uri="{FF2B5EF4-FFF2-40B4-BE49-F238E27FC236}">
                <a16:creationId xmlns:a16="http://schemas.microsoft.com/office/drawing/2014/main" id="{F8617FFB-574F-F56E-4140-13E903F21DF7}"/>
              </a:ext>
            </a:extLst>
          </p:cNvPr>
          <p:cNvSpPr/>
          <p:nvPr/>
        </p:nvSpPr>
        <p:spPr>
          <a:xfrm>
            <a:off x="5771212" y="2055928"/>
            <a:ext cx="5582588" cy="3946304"/>
          </a:xfrm>
          <a:prstGeom prst="flowChartAlternateProcess">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000791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a:extLst>
              <a:ext uri="{FF2B5EF4-FFF2-40B4-BE49-F238E27FC236}">
                <a16:creationId xmlns:a16="http://schemas.microsoft.com/office/drawing/2014/main" id="{AED8DC6F-FAC8-D03A-4EAF-A2FF67CBE51A}"/>
              </a:ext>
            </a:extLst>
          </p:cNvPr>
          <p:cNvSpPr>
            <a:spLocks noGrp="1" noChangeArrowheads="1"/>
          </p:cNvSpPr>
          <p:nvPr>
            <p:ph type="title"/>
          </p:nvPr>
        </p:nvSpPr>
        <p:spPr/>
        <p:txBody>
          <a:bodyPr/>
          <a:lstStyle/>
          <a:p>
            <a:r>
              <a:rPr lang="en-US" altLang="en-US" dirty="0"/>
              <a:t>Vertical Constraint Graph (cont’d)</a:t>
            </a:r>
          </a:p>
        </p:txBody>
      </p:sp>
      <p:pic>
        <p:nvPicPr>
          <p:cNvPr id="273412" name="Picture 4">
            <a:extLst>
              <a:ext uri="{FF2B5EF4-FFF2-40B4-BE49-F238E27FC236}">
                <a16:creationId xmlns:a16="http://schemas.microsoft.com/office/drawing/2014/main" id="{E7C42C31-48C5-AE55-FC0B-816F3A0BED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2276" y="1536408"/>
            <a:ext cx="3282846" cy="47015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a:extLst>
              <a:ext uri="{FF2B5EF4-FFF2-40B4-BE49-F238E27FC236}">
                <a16:creationId xmlns:a16="http://schemas.microsoft.com/office/drawing/2014/main" id="{0BA1305C-AEEC-E174-FE2B-0F953292639F}"/>
              </a:ext>
            </a:extLst>
          </p:cNvPr>
          <p:cNvSpPr>
            <a:spLocks noGrp="1" noChangeArrowheads="1"/>
          </p:cNvSpPr>
          <p:nvPr>
            <p:ph type="title"/>
          </p:nvPr>
        </p:nvSpPr>
        <p:spPr/>
        <p:txBody>
          <a:bodyPr/>
          <a:lstStyle/>
          <a:p>
            <a:r>
              <a:rPr lang="en-US" altLang="en-US" dirty="0"/>
              <a:t>Computing Floorplan Width and Height</a:t>
            </a:r>
          </a:p>
        </p:txBody>
      </p:sp>
      <p:sp>
        <p:nvSpPr>
          <p:cNvPr id="274435" name="Rectangle 3">
            <a:extLst>
              <a:ext uri="{FF2B5EF4-FFF2-40B4-BE49-F238E27FC236}">
                <a16:creationId xmlns:a16="http://schemas.microsoft.com/office/drawing/2014/main" id="{4BE00612-8379-A6A0-9762-CB22EF20E8C4}"/>
              </a:ext>
            </a:extLst>
          </p:cNvPr>
          <p:cNvSpPr>
            <a:spLocks noGrp="1" noChangeArrowheads="1"/>
          </p:cNvSpPr>
          <p:nvPr>
            <p:ph type="body" idx="1"/>
          </p:nvPr>
        </p:nvSpPr>
        <p:spPr>
          <a:xfrm>
            <a:off x="838200" y="1466849"/>
            <a:ext cx="4423348" cy="4710113"/>
          </a:xfrm>
        </p:spPr>
        <p:txBody>
          <a:bodyPr/>
          <a:lstStyle/>
          <a:p>
            <a:r>
              <a:rPr lang="en-US" altLang="en-US" b="1" dirty="0"/>
              <a:t>Longest s-t path in</a:t>
            </a:r>
          </a:p>
          <a:p>
            <a:pPr lvl="1"/>
            <a:r>
              <a:rPr lang="en-US" altLang="en-US" dirty="0"/>
              <a:t>HCG: chip width</a:t>
            </a:r>
          </a:p>
          <a:p>
            <a:pPr lvl="1"/>
            <a:r>
              <a:rPr lang="en-US" altLang="en-US" dirty="0"/>
              <a:t>VCG: chip height</a:t>
            </a:r>
          </a:p>
          <a:p>
            <a:pPr lvl="1"/>
            <a:endParaRPr lang="en-US" altLang="en-US" dirty="0"/>
          </a:p>
        </p:txBody>
      </p:sp>
      <p:pic>
        <p:nvPicPr>
          <p:cNvPr id="274436" name="Picture 4">
            <a:extLst>
              <a:ext uri="{FF2B5EF4-FFF2-40B4-BE49-F238E27FC236}">
                <a16:creationId xmlns:a16="http://schemas.microsoft.com/office/drawing/2014/main" id="{5F1E6A98-4B6C-61EF-3626-F963FB702B4F}"/>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6623"/>
          <a:stretch/>
        </p:blipFill>
        <p:spPr bwMode="auto">
          <a:xfrm>
            <a:off x="3904876" y="1632755"/>
            <a:ext cx="7448924" cy="4544207"/>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ular Callout 2">
            <a:extLst>
              <a:ext uri="{FF2B5EF4-FFF2-40B4-BE49-F238E27FC236}">
                <a16:creationId xmlns:a16="http://schemas.microsoft.com/office/drawing/2014/main" id="{62B4C532-0653-9418-2D63-17D8BE197706}"/>
              </a:ext>
            </a:extLst>
          </p:cNvPr>
          <p:cNvSpPr/>
          <p:nvPr/>
        </p:nvSpPr>
        <p:spPr>
          <a:xfrm>
            <a:off x="838199" y="4452079"/>
            <a:ext cx="3598889" cy="1006475"/>
          </a:xfrm>
          <a:prstGeom prst="wedgeRoundRectCallout">
            <a:avLst>
              <a:gd name="adj1" fmla="val 66829"/>
              <a:gd name="adj2" fmla="val -56853"/>
              <a:gd name="adj3" fmla="val 16667"/>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Node weight = module width/height!</a:t>
            </a:r>
          </a:p>
        </p:txBody>
      </p:sp>
      <p:sp>
        <p:nvSpPr>
          <p:cNvPr id="4" name="TextBox 3">
            <a:extLst>
              <a:ext uri="{FF2B5EF4-FFF2-40B4-BE49-F238E27FC236}">
                <a16:creationId xmlns:a16="http://schemas.microsoft.com/office/drawing/2014/main" id="{795C8600-B0A9-B343-4A17-40273B6AFE39}"/>
              </a:ext>
            </a:extLst>
          </p:cNvPr>
          <p:cNvSpPr txBox="1"/>
          <p:nvPr/>
        </p:nvSpPr>
        <p:spPr>
          <a:xfrm>
            <a:off x="6396361" y="1362346"/>
            <a:ext cx="2800905" cy="1200329"/>
          </a:xfrm>
          <a:prstGeom prst="rect">
            <a:avLst/>
          </a:prstGeom>
          <a:noFill/>
        </p:spPr>
        <p:txBody>
          <a:bodyPr wrap="square">
            <a:spAutoFit/>
          </a:bodyPr>
          <a:lstStyle/>
          <a:p>
            <a:r>
              <a:rPr lang="en-US" altLang="en-US" b="1" dirty="0"/>
              <a:t>SP = (17452638, 84725361)</a:t>
            </a:r>
          </a:p>
          <a:p>
            <a:pPr lvl="1"/>
            <a:r>
              <a:rPr lang="en-US" altLang="en-US" dirty="0"/>
              <a:t>Dimensions (W, H): (2,4), (1,3), (3,3), (3,5), (3,2), (5,3), (1,2), (2,4)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44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443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443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435"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a:extLst>
              <a:ext uri="{FF2B5EF4-FFF2-40B4-BE49-F238E27FC236}">
                <a16:creationId xmlns:a16="http://schemas.microsoft.com/office/drawing/2014/main" id="{6F82AA99-9B55-F6A3-88E9-0B77A87429B4}"/>
              </a:ext>
            </a:extLst>
          </p:cNvPr>
          <p:cNvSpPr>
            <a:spLocks noGrp="1" noChangeArrowheads="1"/>
          </p:cNvSpPr>
          <p:nvPr>
            <p:ph type="title"/>
          </p:nvPr>
        </p:nvSpPr>
        <p:spPr/>
        <p:txBody>
          <a:bodyPr/>
          <a:lstStyle/>
          <a:p>
            <a:r>
              <a:rPr lang="en-US" altLang="en-US" dirty="0"/>
              <a:t>Computing Module Locations</a:t>
            </a:r>
          </a:p>
        </p:txBody>
      </p:sp>
      <p:sp>
        <p:nvSpPr>
          <p:cNvPr id="275459" name="Rectangle 3">
            <a:extLst>
              <a:ext uri="{FF2B5EF4-FFF2-40B4-BE49-F238E27FC236}">
                <a16:creationId xmlns:a16="http://schemas.microsoft.com/office/drawing/2014/main" id="{87056DBC-B3A5-7E70-9E4E-1A6BD8708F4A}"/>
              </a:ext>
            </a:extLst>
          </p:cNvPr>
          <p:cNvSpPr>
            <a:spLocks noGrp="1" noChangeArrowheads="1"/>
          </p:cNvSpPr>
          <p:nvPr>
            <p:ph type="body" idx="1"/>
          </p:nvPr>
        </p:nvSpPr>
        <p:spPr>
          <a:xfrm>
            <a:off x="838200" y="1466849"/>
            <a:ext cx="4438338" cy="4710113"/>
          </a:xfrm>
        </p:spPr>
        <p:txBody>
          <a:bodyPr/>
          <a:lstStyle/>
          <a:p>
            <a:pPr marL="0" indent="0">
              <a:buNone/>
            </a:pPr>
            <a:r>
              <a:rPr lang="en-US" altLang="en-US" dirty="0"/>
              <a:t>Lower-left corner location maps to the longest path to each module</a:t>
            </a:r>
          </a:p>
        </p:txBody>
      </p:sp>
      <p:pic>
        <p:nvPicPr>
          <p:cNvPr id="275460" name="Picture 4">
            <a:extLst>
              <a:ext uri="{FF2B5EF4-FFF2-40B4-BE49-F238E27FC236}">
                <a16:creationId xmlns:a16="http://schemas.microsoft.com/office/drawing/2014/main" id="{384724C1-0D88-69FD-E55E-4A4973ADB9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882054"/>
            <a:ext cx="2755015" cy="321195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DC8FB018-358C-D8CD-C57D-E1A486E8C463}"/>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6623"/>
          <a:stretch/>
        </p:blipFill>
        <p:spPr bwMode="auto">
          <a:xfrm>
            <a:off x="3904876" y="1549801"/>
            <a:ext cx="7448924" cy="45442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a:extLst>
              <a:ext uri="{FF2B5EF4-FFF2-40B4-BE49-F238E27FC236}">
                <a16:creationId xmlns:a16="http://schemas.microsoft.com/office/drawing/2014/main" id="{92B57C8A-FD0C-9B7B-30A9-8CC82F477C66}"/>
              </a:ext>
            </a:extLst>
          </p:cNvPr>
          <p:cNvSpPr>
            <a:spLocks noGrp="1" noChangeArrowheads="1"/>
          </p:cNvSpPr>
          <p:nvPr>
            <p:ph type="title"/>
          </p:nvPr>
        </p:nvSpPr>
        <p:spPr/>
        <p:txBody>
          <a:bodyPr/>
          <a:lstStyle/>
          <a:p>
            <a:r>
              <a:rPr lang="en-US" altLang="en-US" dirty="0"/>
              <a:t>Floorplan Result</a:t>
            </a:r>
          </a:p>
        </p:txBody>
      </p:sp>
      <p:pic>
        <p:nvPicPr>
          <p:cNvPr id="276484" name="Picture 4">
            <a:extLst>
              <a:ext uri="{FF2B5EF4-FFF2-40B4-BE49-F238E27FC236}">
                <a16:creationId xmlns:a16="http://schemas.microsoft.com/office/drawing/2014/main" id="{5D986FEC-7D41-3E2F-7A4E-61C832CDFF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7864" y="1668451"/>
            <a:ext cx="3075192" cy="41832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77CF73C-7BEB-E29E-D48D-3726653361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7030" y="1587130"/>
            <a:ext cx="3756864" cy="4379967"/>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a:extLst>
              <a:ext uri="{FF2B5EF4-FFF2-40B4-BE49-F238E27FC236}">
                <a16:creationId xmlns:a16="http://schemas.microsoft.com/office/drawing/2014/main" id="{B8F59F16-8A94-8F20-EE43-0E5C3496A12E}"/>
              </a:ext>
            </a:extLst>
          </p:cNvPr>
          <p:cNvSpPr/>
          <p:nvPr/>
        </p:nvSpPr>
        <p:spPr>
          <a:xfrm>
            <a:off x="5426440" y="3095884"/>
            <a:ext cx="1708878" cy="100647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11</a:t>
            </a:r>
            <a:r>
              <a:rPr lang="en-US" altLang="en-US" sz="2400" dirty="0">
                <a:cs typeface="Times New Roman" panose="02020603050405020304" pitchFamily="18" charset="0"/>
              </a:rPr>
              <a:t>×</a:t>
            </a:r>
            <a:r>
              <a:rPr lang="en-US" sz="2400" dirty="0">
                <a:latin typeface="Arial" panose="020B0604020202020204" pitchFamily="34" charset="0"/>
                <a:cs typeface="Arial" panose="020B0604020202020204" pitchFamily="34" charset="0"/>
              </a:rPr>
              <a:t>15</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C68FCA-3786-744C-BB6B-090AD47EE6E2}"/>
              </a:ext>
            </a:extLst>
          </p:cNvPr>
          <p:cNvSpPr>
            <a:spLocks noGrp="1"/>
          </p:cNvSpPr>
          <p:nvPr>
            <p:ph type="sldNum" sz="quarter" idx="12"/>
          </p:nvPr>
        </p:nvSpPr>
        <p:spPr/>
        <p:txBody>
          <a:bodyPr/>
          <a:lstStyle/>
          <a:p>
            <a:fld id="{4E77BC79-9480-1042-96E1-82B94DA0811E}" type="slidenum">
              <a:rPr lang="en-US" smtClean="0"/>
              <a:t>35</a:t>
            </a:fld>
            <a:endParaRPr lang="en-US"/>
          </a:p>
        </p:txBody>
      </p:sp>
      <p:sp>
        <p:nvSpPr>
          <p:cNvPr id="3" name="Title 2">
            <a:extLst>
              <a:ext uri="{FF2B5EF4-FFF2-40B4-BE49-F238E27FC236}">
                <a16:creationId xmlns:a16="http://schemas.microsoft.com/office/drawing/2014/main" id="{B048C33F-8799-E341-A2C1-8B207B4E0AB1}"/>
              </a:ext>
            </a:extLst>
          </p:cNvPr>
          <p:cNvSpPr>
            <a:spLocks noGrp="1"/>
          </p:cNvSpPr>
          <p:nvPr>
            <p:ph type="title"/>
          </p:nvPr>
        </p:nvSpPr>
        <p:spPr/>
        <p:txBody>
          <a:bodyPr/>
          <a:lstStyle/>
          <a:p>
            <a:r>
              <a:rPr lang="en-US" dirty="0"/>
              <a:t>How to Find Longest Paths?</a:t>
            </a:r>
          </a:p>
        </p:txBody>
      </p:sp>
      <p:sp>
        <p:nvSpPr>
          <p:cNvPr id="7" name="Rectangle 6">
            <a:extLst>
              <a:ext uri="{FF2B5EF4-FFF2-40B4-BE49-F238E27FC236}">
                <a16:creationId xmlns:a16="http://schemas.microsoft.com/office/drawing/2014/main" id="{58F63E79-641D-B703-4F49-EF8F22553317}"/>
              </a:ext>
            </a:extLst>
          </p:cNvPr>
          <p:cNvSpPr/>
          <p:nvPr/>
        </p:nvSpPr>
        <p:spPr>
          <a:xfrm>
            <a:off x="914402" y="2850336"/>
            <a:ext cx="3624943" cy="3416320"/>
          </a:xfrm>
          <a:prstGeom prst="rect">
            <a:avLst/>
          </a:prstGeom>
          <a:solidFill>
            <a:schemeClr val="accent6">
              <a:lumMod val="20000"/>
              <a:lumOff val="80000"/>
            </a:schemeClr>
          </a:solidFill>
          <a:ln>
            <a:noFill/>
          </a:ln>
        </p:spPr>
        <p:txBody>
          <a:bodyPr wrap="square">
            <a:spAutoFit/>
          </a:bodyPr>
          <a:lstStyle/>
          <a:p>
            <a:r>
              <a:rPr lang="en-US" b="1" dirty="0"/>
              <a:t>procedure</a:t>
            </a:r>
            <a:r>
              <a:rPr lang="en-US" dirty="0"/>
              <a:t> SPFA(</a:t>
            </a:r>
            <a:r>
              <a:rPr lang="en-US" i="1" dirty="0"/>
              <a:t>G</a:t>
            </a:r>
            <a:r>
              <a:rPr lang="en-US" dirty="0"/>
              <a:t>, </a:t>
            </a:r>
            <a:r>
              <a:rPr lang="en-US" i="1" dirty="0"/>
              <a:t>s</a:t>
            </a:r>
            <a:r>
              <a:rPr lang="en-US" dirty="0"/>
              <a:t>) </a:t>
            </a:r>
          </a:p>
          <a:p>
            <a:r>
              <a:rPr lang="en-US" dirty="0"/>
              <a:t>1    </a:t>
            </a:r>
            <a:r>
              <a:rPr lang="en-US" b="1" dirty="0"/>
              <a:t>for</a:t>
            </a:r>
            <a:r>
              <a:rPr lang="en-US" dirty="0"/>
              <a:t> each vertex </a:t>
            </a:r>
            <a:r>
              <a:rPr lang="en-US" i="1" dirty="0"/>
              <a:t>v</a:t>
            </a:r>
            <a:r>
              <a:rPr lang="en-US" dirty="0"/>
              <a:t> ≠ </a:t>
            </a:r>
            <a:r>
              <a:rPr lang="en-US" i="1" dirty="0"/>
              <a:t>s</a:t>
            </a:r>
            <a:r>
              <a:rPr lang="en-US" dirty="0"/>
              <a:t> in </a:t>
            </a:r>
            <a:r>
              <a:rPr lang="en-US" i="1" dirty="0"/>
              <a:t>V</a:t>
            </a:r>
            <a:r>
              <a:rPr lang="en-US" dirty="0"/>
              <a:t>(</a:t>
            </a:r>
            <a:r>
              <a:rPr lang="en-US" i="1" dirty="0"/>
              <a:t>G</a:t>
            </a:r>
            <a:r>
              <a:rPr lang="en-US" dirty="0"/>
              <a:t>) </a:t>
            </a:r>
          </a:p>
          <a:p>
            <a:pPr marL="342900" indent="-342900">
              <a:buAutoNum type="arabicPlain" startAt="2"/>
            </a:pPr>
            <a:r>
              <a:rPr lang="en-US" dirty="0"/>
              <a:t>   d(</a:t>
            </a:r>
            <a:r>
              <a:rPr lang="en-US" i="1" dirty="0"/>
              <a:t>v</a:t>
            </a:r>
            <a:r>
              <a:rPr lang="en-US" dirty="0"/>
              <a:t>) := ∞ </a:t>
            </a:r>
          </a:p>
          <a:p>
            <a:pPr marL="342900" indent="-342900">
              <a:buAutoNum type="arabicPlain" startAt="2"/>
            </a:pPr>
            <a:r>
              <a:rPr lang="en-US" dirty="0"/>
              <a:t>d(</a:t>
            </a:r>
            <a:r>
              <a:rPr lang="en-US" i="1" dirty="0"/>
              <a:t>s</a:t>
            </a:r>
            <a:r>
              <a:rPr lang="en-US" dirty="0"/>
              <a:t>) := 0 </a:t>
            </a:r>
          </a:p>
          <a:p>
            <a:pPr marL="342900" indent="-342900">
              <a:buAutoNum type="arabicPlain" startAt="2"/>
            </a:pPr>
            <a:r>
              <a:rPr lang="en-US" dirty="0"/>
              <a:t>push </a:t>
            </a:r>
            <a:r>
              <a:rPr lang="en-US" i="1" dirty="0"/>
              <a:t>s</a:t>
            </a:r>
            <a:r>
              <a:rPr lang="en-US" dirty="0"/>
              <a:t> into </a:t>
            </a:r>
            <a:r>
              <a:rPr lang="en-US" i="1" dirty="0"/>
              <a:t>Q</a:t>
            </a:r>
            <a:r>
              <a:rPr lang="en-US" dirty="0"/>
              <a:t> </a:t>
            </a:r>
          </a:p>
          <a:p>
            <a:pPr marL="342900" indent="-342900">
              <a:buAutoNum type="arabicPlain" startAt="2"/>
            </a:pPr>
            <a:r>
              <a:rPr lang="en-US" b="1" dirty="0"/>
              <a:t>while</a:t>
            </a:r>
            <a:r>
              <a:rPr lang="en-US" dirty="0"/>
              <a:t> </a:t>
            </a:r>
            <a:r>
              <a:rPr lang="en-US" i="1" dirty="0"/>
              <a:t>Q</a:t>
            </a:r>
            <a:r>
              <a:rPr lang="en-US" dirty="0"/>
              <a:t> is not empty </a:t>
            </a:r>
            <a:r>
              <a:rPr lang="en-US" b="1" dirty="0"/>
              <a:t>do</a:t>
            </a:r>
            <a:r>
              <a:rPr lang="en-US" dirty="0"/>
              <a:t> </a:t>
            </a:r>
          </a:p>
          <a:p>
            <a:pPr marL="342900" indent="-342900">
              <a:buAutoNum type="arabicPlain" startAt="2"/>
            </a:pPr>
            <a:r>
              <a:rPr lang="en-US" i="1" dirty="0"/>
              <a:t>   u</a:t>
            </a:r>
            <a:r>
              <a:rPr lang="en-US" dirty="0"/>
              <a:t> := </a:t>
            </a:r>
            <a:r>
              <a:rPr lang="en-US" i="1" dirty="0" err="1"/>
              <a:t>Q.</a:t>
            </a:r>
            <a:r>
              <a:rPr lang="en-US" dirty="0" err="1"/>
              <a:t>pop</a:t>
            </a:r>
            <a:r>
              <a:rPr lang="en-US" dirty="0"/>
              <a:t>() </a:t>
            </a:r>
          </a:p>
          <a:p>
            <a:pPr marL="342900" indent="-342900">
              <a:buAutoNum type="arabicPlain" startAt="2"/>
            </a:pPr>
            <a:r>
              <a:rPr lang="en-US" b="1" dirty="0"/>
              <a:t>   for each</a:t>
            </a:r>
            <a:r>
              <a:rPr lang="en-US" dirty="0"/>
              <a:t> edge (</a:t>
            </a:r>
            <a:r>
              <a:rPr lang="en-US" i="1" dirty="0"/>
              <a:t>u</a:t>
            </a:r>
            <a:r>
              <a:rPr lang="en-US" dirty="0"/>
              <a:t>, </a:t>
            </a:r>
            <a:r>
              <a:rPr lang="en-US" i="1" dirty="0"/>
              <a:t>v</a:t>
            </a:r>
            <a:r>
              <a:rPr lang="en-US" dirty="0"/>
              <a:t>) in </a:t>
            </a:r>
            <a:r>
              <a:rPr lang="en-US" i="1" dirty="0"/>
              <a:t>E</a:t>
            </a:r>
            <a:r>
              <a:rPr lang="en-US" dirty="0"/>
              <a:t>(</a:t>
            </a:r>
            <a:r>
              <a:rPr lang="en-US" i="1" dirty="0"/>
              <a:t>G</a:t>
            </a:r>
            <a:r>
              <a:rPr lang="en-US" dirty="0"/>
              <a:t>) </a:t>
            </a:r>
            <a:r>
              <a:rPr lang="en-US" b="1" dirty="0"/>
              <a:t>do</a:t>
            </a:r>
            <a:r>
              <a:rPr lang="en-US" dirty="0"/>
              <a:t> </a:t>
            </a:r>
          </a:p>
          <a:p>
            <a:pPr marL="342900" indent="-342900">
              <a:buAutoNum type="arabicPlain" startAt="2"/>
            </a:pPr>
            <a:r>
              <a:rPr lang="en-US" dirty="0"/>
              <a:t>      </a:t>
            </a:r>
            <a:r>
              <a:rPr lang="en-US" b="1" dirty="0"/>
              <a:t>if</a:t>
            </a:r>
            <a:r>
              <a:rPr lang="en-US" dirty="0"/>
              <a:t> d(</a:t>
            </a:r>
            <a:r>
              <a:rPr lang="en-US" i="1" dirty="0"/>
              <a:t>u</a:t>
            </a:r>
            <a:r>
              <a:rPr lang="en-US" dirty="0"/>
              <a:t>) + w(</a:t>
            </a:r>
            <a:r>
              <a:rPr lang="en-US" i="1" dirty="0"/>
              <a:t>u</a:t>
            </a:r>
            <a:r>
              <a:rPr lang="en-US" dirty="0"/>
              <a:t>, </a:t>
            </a:r>
            <a:r>
              <a:rPr lang="en-US" i="1" dirty="0"/>
              <a:t>v</a:t>
            </a:r>
            <a:r>
              <a:rPr lang="en-US" dirty="0"/>
              <a:t>) &lt; d(</a:t>
            </a:r>
            <a:r>
              <a:rPr lang="en-US" i="1" dirty="0"/>
              <a:t>v</a:t>
            </a:r>
            <a:r>
              <a:rPr lang="en-US" dirty="0"/>
              <a:t>) </a:t>
            </a:r>
            <a:r>
              <a:rPr lang="en-US" b="1" dirty="0"/>
              <a:t>then</a:t>
            </a:r>
            <a:r>
              <a:rPr lang="en-US" dirty="0"/>
              <a:t> </a:t>
            </a:r>
          </a:p>
          <a:p>
            <a:pPr marL="342900" indent="-342900">
              <a:buAutoNum type="arabicPlain" startAt="2"/>
            </a:pPr>
            <a:r>
              <a:rPr lang="en-US" dirty="0"/>
              <a:t>         d(</a:t>
            </a:r>
            <a:r>
              <a:rPr lang="en-US" i="1" dirty="0"/>
              <a:t>v</a:t>
            </a:r>
            <a:r>
              <a:rPr lang="en-US" dirty="0"/>
              <a:t>) := d(</a:t>
            </a:r>
            <a:r>
              <a:rPr lang="en-US" i="1" dirty="0"/>
              <a:t>u</a:t>
            </a:r>
            <a:r>
              <a:rPr lang="en-US" dirty="0"/>
              <a:t>) + w(</a:t>
            </a:r>
            <a:r>
              <a:rPr lang="en-US" i="1" dirty="0"/>
              <a:t>u</a:t>
            </a:r>
            <a:r>
              <a:rPr lang="en-US" dirty="0"/>
              <a:t>, </a:t>
            </a:r>
            <a:r>
              <a:rPr lang="en-US" i="1" dirty="0"/>
              <a:t>v</a:t>
            </a:r>
            <a:r>
              <a:rPr lang="en-US" dirty="0"/>
              <a:t>) </a:t>
            </a:r>
          </a:p>
          <a:p>
            <a:pPr marL="342900" indent="-342900">
              <a:buAutoNum type="arabicPlain" startAt="2"/>
            </a:pPr>
            <a:r>
              <a:rPr lang="en-US" b="1" dirty="0"/>
              <a:t>         if</a:t>
            </a:r>
            <a:r>
              <a:rPr lang="en-US" dirty="0"/>
              <a:t> </a:t>
            </a:r>
            <a:r>
              <a:rPr lang="en-US" i="1" dirty="0"/>
              <a:t>v</a:t>
            </a:r>
            <a:r>
              <a:rPr lang="en-US" dirty="0"/>
              <a:t> is not in </a:t>
            </a:r>
            <a:r>
              <a:rPr lang="en-US" i="1" dirty="0"/>
              <a:t>Q</a:t>
            </a:r>
            <a:r>
              <a:rPr lang="en-US" dirty="0"/>
              <a:t> </a:t>
            </a:r>
            <a:r>
              <a:rPr lang="en-US" b="1" dirty="0"/>
              <a:t>then</a:t>
            </a:r>
            <a:r>
              <a:rPr lang="en-US" dirty="0"/>
              <a:t> </a:t>
            </a:r>
          </a:p>
          <a:p>
            <a:pPr marL="342900" indent="-342900">
              <a:buAutoNum type="arabicPlain" startAt="2"/>
            </a:pPr>
            <a:r>
              <a:rPr lang="en-US" dirty="0"/>
              <a:t>            push </a:t>
            </a:r>
            <a:r>
              <a:rPr lang="en-US" i="1" dirty="0"/>
              <a:t>v</a:t>
            </a:r>
            <a:r>
              <a:rPr lang="en-US" dirty="0"/>
              <a:t> into </a:t>
            </a:r>
            <a:r>
              <a:rPr lang="en-US" i="1" dirty="0"/>
              <a:t>Q</a:t>
            </a:r>
            <a:endParaRPr lang="en-US" dirty="0"/>
          </a:p>
        </p:txBody>
      </p:sp>
      <p:sp>
        <p:nvSpPr>
          <p:cNvPr id="8" name="Content Placeholder 2">
            <a:extLst>
              <a:ext uri="{FF2B5EF4-FFF2-40B4-BE49-F238E27FC236}">
                <a16:creationId xmlns:a16="http://schemas.microsoft.com/office/drawing/2014/main" id="{70E15E50-4F09-A010-31F0-B6FED1F71C77}"/>
              </a:ext>
            </a:extLst>
          </p:cNvPr>
          <p:cNvSpPr txBox="1">
            <a:spLocks/>
          </p:cNvSpPr>
          <p:nvPr/>
        </p:nvSpPr>
        <p:spPr>
          <a:xfrm>
            <a:off x="838200" y="1466849"/>
            <a:ext cx="10515600" cy="47101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ea typeface="新細明體" charset="-120"/>
              </a:rPr>
              <a:t>Shortest-path-faster algorithm (SPFA)</a:t>
            </a:r>
          </a:p>
          <a:p>
            <a:pPr lvl="1"/>
            <a:r>
              <a:rPr lang="en-US" dirty="0">
                <a:ea typeface="新細明體" charset="-120"/>
              </a:rPr>
              <a:t>Improved version of Bellman-Ford algorithm</a:t>
            </a:r>
          </a:p>
          <a:p>
            <a:pPr lvl="1"/>
            <a:r>
              <a:rPr lang="en-US" dirty="0">
                <a:ea typeface="新細明體" charset="-120"/>
              </a:rPr>
              <a:t>Add a minus sign “-” to the edge weight</a:t>
            </a:r>
            <a:endParaRPr lang="en-US" dirty="0"/>
          </a:p>
        </p:txBody>
      </p:sp>
      <p:pic>
        <p:nvPicPr>
          <p:cNvPr id="1026" name="Picture 2">
            <a:extLst>
              <a:ext uri="{FF2B5EF4-FFF2-40B4-BE49-F238E27FC236}">
                <a16:creationId xmlns:a16="http://schemas.microsoft.com/office/drawing/2014/main" id="{29AF8201-300D-1F28-1760-BBE5708B34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8206" y="1559378"/>
            <a:ext cx="3455594" cy="3439887"/>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4" descr="v">
            <a:extLst>
              <a:ext uri="{FF2B5EF4-FFF2-40B4-BE49-F238E27FC236}">
                <a16:creationId xmlns:a16="http://schemas.microsoft.com/office/drawing/2014/main" id="{1C4B09DE-CC9C-8676-7F37-DEB8BA4E9603}"/>
              </a:ext>
            </a:extLst>
          </p:cNvPr>
          <p:cNvSpPr>
            <a:spLocks noChangeAspect="1" noChangeArrowheads="1"/>
          </p:cNvSpPr>
          <p:nvPr/>
        </p:nvSpPr>
        <p:spPr bwMode="auto">
          <a:xfrm>
            <a:off x="84772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5" descr="u">
            <a:extLst>
              <a:ext uri="{FF2B5EF4-FFF2-40B4-BE49-F238E27FC236}">
                <a16:creationId xmlns:a16="http://schemas.microsoft.com/office/drawing/2014/main" id="{2313A7E3-DC0B-1E9B-3488-918A84812FF8}"/>
              </a:ext>
            </a:extLst>
          </p:cNvPr>
          <p:cNvSpPr>
            <a:spLocks noChangeAspect="1" noChangeArrowheads="1"/>
          </p:cNvSpPr>
          <p:nvPr/>
        </p:nvSpPr>
        <p:spPr bwMode="auto">
          <a:xfrm>
            <a:off x="95218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6" descr="Q">
            <a:extLst>
              <a:ext uri="{FF2B5EF4-FFF2-40B4-BE49-F238E27FC236}">
                <a16:creationId xmlns:a16="http://schemas.microsoft.com/office/drawing/2014/main" id="{D8CDDC6F-A82E-838C-B2A0-CCAE808FA34D}"/>
              </a:ext>
            </a:extLst>
          </p:cNvPr>
          <p:cNvSpPr>
            <a:spLocks noChangeAspect="1" noChangeArrowheads="1"/>
          </p:cNvSpPr>
          <p:nvPr/>
        </p:nvSpPr>
        <p:spPr bwMode="auto">
          <a:xfrm>
            <a:off x="100711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7" descr="v">
            <a:extLst>
              <a:ext uri="{FF2B5EF4-FFF2-40B4-BE49-F238E27FC236}">
                <a16:creationId xmlns:a16="http://schemas.microsoft.com/office/drawing/2014/main" id="{086D622A-F24C-E884-C78F-E84A6FEFFD61}"/>
              </a:ext>
            </a:extLst>
          </p:cNvPr>
          <p:cNvSpPr>
            <a:spLocks noChangeAspect="1" noChangeArrowheads="1"/>
          </p:cNvSpPr>
          <p:nvPr/>
        </p:nvSpPr>
        <p:spPr bwMode="auto">
          <a:xfrm>
            <a:off x="128428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TextBox 21">
            <a:extLst>
              <a:ext uri="{FF2B5EF4-FFF2-40B4-BE49-F238E27FC236}">
                <a16:creationId xmlns:a16="http://schemas.microsoft.com/office/drawing/2014/main" id="{4E1DC710-A805-98E4-659E-33B6B4B22754}"/>
              </a:ext>
            </a:extLst>
          </p:cNvPr>
          <p:cNvSpPr txBox="1"/>
          <p:nvPr/>
        </p:nvSpPr>
        <p:spPr>
          <a:xfrm>
            <a:off x="7929479" y="5091794"/>
            <a:ext cx="3624943" cy="646331"/>
          </a:xfrm>
          <a:prstGeom prst="rect">
            <a:avLst/>
          </a:prstGeom>
          <a:noFill/>
        </p:spPr>
        <p:txBody>
          <a:bodyPr wrap="square" rtlCol="0">
            <a:spAutoFit/>
          </a:bodyPr>
          <a:lstStyle/>
          <a:p>
            <a:r>
              <a:rPr lang="en-US" b="1" dirty="0">
                <a:solidFill>
                  <a:srgbClr val="FF0000"/>
                </a:solidFill>
              </a:rPr>
              <a:t>red lines </a:t>
            </a:r>
            <a:r>
              <a:rPr lang="en-US" dirty="0"/>
              <a:t>are shortest path covering </a:t>
            </a:r>
            <a:r>
              <a:rPr lang="en-US" b="1" dirty="0">
                <a:solidFill>
                  <a:srgbClr val="0432FF"/>
                </a:solidFill>
              </a:rPr>
              <a:t>blue lines </a:t>
            </a:r>
            <a:r>
              <a:rPr lang="en-US" dirty="0"/>
              <a:t>are relaxations</a:t>
            </a:r>
          </a:p>
        </p:txBody>
      </p:sp>
      <p:sp>
        <p:nvSpPr>
          <p:cNvPr id="23" name="Rounded Rectangular Callout 22">
            <a:extLst>
              <a:ext uri="{FF2B5EF4-FFF2-40B4-BE49-F238E27FC236}">
                <a16:creationId xmlns:a16="http://schemas.microsoft.com/office/drawing/2014/main" id="{5174532A-B91C-44F7-0982-B3E144447CAE}"/>
              </a:ext>
            </a:extLst>
          </p:cNvPr>
          <p:cNvSpPr/>
          <p:nvPr/>
        </p:nvSpPr>
        <p:spPr>
          <a:xfrm>
            <a:off x="4953000" y="3821904"/>
            <a:ext cx="2879894" cy="1827781"/>
          </a:xfrm>
          <a:prstGeom prst="wedgeRoundRectCallout">
            <a:avLst>
              <a:gd name="adj1" fmla="val -63578"/>
              <a:gd name="adj2" fmla="val 33344"/>
              <a:gd name="adj3" fmla="val 16667"/>
            </a:avLst>
          </a:prstGeom>
          <a:solidFill>
            <a:srgbClr val="0432FF"/>
          </a:solid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rial" panose="020B0604020202020204" pitchFamily="34" charset="0"/>
                <a:cs typeface="Arial" panose="020B0604020202020204" pitchFamily="34" charset="0"/>
              </a:rPr>
              <a:t>Relaxation happens only at active vertices (in queue) – </a:t>
            </a:r>
            <a:r>
              <a:rPr lang="en-US" sz="2000" i="1" dirty="0">
                <a:solidFill>
                  <a:schemeClr val="bg1"/>
                </a:solidFill>
                <a:latin typeface="Arial" panose="020B0604020202020204" pitchFamily="34" charset="0"/>
                <a:cs typeface="Arial" panose="020B0604020202020204" pitchFamily="34" charset="0"/>
              </a:rPr>
              <a:t>largely reduced redundant relaxations!</a:t>
            </a:r>
          </a:p>
        </p:txBody>
      </p:sp>
      <p:sp>
        <p:nvSpPr>
          <p:cNvPr id="24" name="Alternate Process 23">
            <a:extLst>
              <a:ext uri="{FF2B5EF4-FFF2-40B4-BE49-F238E27FC236}">
                <a16:creationId xmlns:a16="http://schemas.microsoft.com/office/drawing/2014/main" id="{0C747706-7D8E-62C8-53AA-97D21AAC3E96}"/>
              </a:ext>
            </a:extLst>
          </p:cNvPr>
          <p:cNvSpPr/>
          <p:nvPr/>
        </p:nvSpPr>
        <p:spPr>
          <a:xfrm>
            <a:off x="838200" y="4844143"/>
            <a:ext cx="3766457" cy="805543"/>
          </a:xfrm>
          <a:prstGeom prst="flowChartAlternateProcess">
            <a:avLst/>
          </a:prstGeom>
          <a:noFill/>
          <a:ln w="28575">
            <a:solidFill>
              <a:srgbClr val="0432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266265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a:extLst>
              <a:ext uri="{FF2B5EF4-FFF2-40B4-BE49-F238E27FC236}">
                <a16:creationId xmlns:a16="http://schemas.microsoft.com/office/drawing/2014/main" id="{7DA4D714-48E4-47D8-4E62-256AFF31CA8D}"/>
              </a:ext>
            </a:extLst>
          </p:cNvPr>
          <p:cNvSpPr>
            <a:spLocks noGrp="1" noChangeArrowheads="1"/>
          </p:cNvSpPr>
          <p:nvPr>
            <p:ph type="title"/>
          </p:nvPr>
        </p:nvSpPr>
        <p:spPr/>
        <p:txBody>
          <a:bodyPr/>
          <a:lstStyle/>
          <a:p>
            <a:r>
              <a:rPr lang="en-US" altLang="en-US" dirty="0"/>
              <a:t>Move 1</a:t>
            </a:r>
          </a:p>
        </p:txBody>
      </p:sp>
      <p:sp>
        <p:nvSpPr>
          <p:cNvPr id="277507" name="Rectangle 3">
            <a:extLst>
              <a:ext uri="{FF2B5EF4-FFF2-40B4-BE49-F238E27FC236}">
                <a16:creationId xmlns:a16="http://schemas.microsoft.com/office/drawing/2014/main" id="{40A371C2-6848-3FD3-FC18-8CAA5CF331AA}"/>
              </a:ext>
            </a:extLst>
          </p:cNvPr>
          <p:cNvSpPr>
            <a:spLocks noGrp="1" noChangeArrowheads="1"/>
          </p:cNvSpPr>
          <p:nvPr>
            <p:ph type="body" idx="1"/>
          </p:nvPr>
        </p:nvSpPr>
        <p:spPr/>
        <p:txBody>
          <a:bodyPr/>
          <a:lstStyle/>
          <a:p>
            <a:r>
              <a:rPr lang="en-US" altLang="en-US" b="1" dirty="0"/>
              <a:t>Swap 1 and 3 in positive sequence of SP</a:t>
            </a:r>
            <a:r>
              <a:rPr lang="en-US" altLang="en-US" b="1" baseline="-25000" dirty="0"/>
              <a:t>1</a:t>
            </a:r>
          </a:p>
          <a:p>
            <a:pPr lvl="1"/>
            <a:r>
              <a:rPr lang="en-US" altLang="en-US" dirty="0"/>
              <a:t>SP</a:t>
            </a:r>
            <a:r>
              <a:rPr lang="en-US" altLang="en-US" baseline="-25000" dirty="0"/>
              <a:t>1</a:t>
            </a:r>
            <a:r>
              <a:rPr lang="en-US" altLang="en-US" dirty="0"/>
              <a:t> = (</a:t>
            </a:r>
            <a:r>
              <a:rPr lang="en-US" altLang="en-US" u="sng" dirty="0">
                <a:solidFill>
                  <a:srgbClr val="FF3300"/>
                </a:solidFill>
              </a:rPr>
              <a:t>1</a:t>
            </a:r>
            <a:r>
              <a:rPr lang="en-US" altLang="en-US" dirty="0"/>
              <a:t>74526</a:t>
            </a:r>
            <a:r>
              <a:rPr lang="en-US" altLang="en-US" u="sng" dirty="0">
                <a:solidFill>
                  <a:srgbClr val="FF3300"/>
                </a:solidFill>
              </a:rPr>
              <a:t>3</a:t>
            </a:r>
            <a:r>
              <a:rPr lang="en-US" altLang="en-US" dirty="0"/>
              <a:t>8, 84725361); SP</a:t>
            </a:r>
            <a:r>
              <a:rPr lang="en-US" altLang="en-US" sz="2600" baseline="-25000" dirty="0"/>
              <a:t>2</a:t>
            </a:r>
            <a:r>
              <a:rPr lang="en-US" altLang="en-US" dirty="0"/>
              <a:t> = (</a:t>
            </a:r>
            <a:r>
              <a:rPr lang="en-US" altLang="en-US" u="sng" dirty="0">
                <a:solidFill>
                  <a:srgbClr val="FF3300"/>
                </a:solidFill>
              </a:rPr>
              <a:t>3</a:t>
            </a:r>
            <a:r>
              <a:rPr lang="en-US" altLang="en-US" dirty="0"/>
              <a:t>74526</a:t>
            </a:r>
            <a:r>
              <a:rPr lang="en-US" altLang="en-US" u="sng" dirty="0">
                <a:solidFill>
                  <a:srgbClr val="FF3300"/>
                </a:solidFill>
              </a:rPr>
              <a:t>1</a:t>
            </a:r>
            <a:r>
              <a:rPr lang="en-US" altLang="en-US" dirty="0"/>
              <a:t>8, 84725361)</a:t>
            </a:r>
          </a:p>
          <a:p>
            <a:endParaRPr lang="en-US" altLang="en-US" dirty="0"/>
          </a:p>
        </p:txBody>
      </p:sp>
      <p:pic>
        <p:nvPicPr>
          <p:cNvPr id="277508" name="Picture 4">
            <a:extLst>
              <a:ext uri="{FF2B5EF4-FFF2-40B4-BE49-F238E27FC236}">
                <a16:creationId xmlns:a16="http://schemas.microsoft.com/office/drawing/2014/main" id="{AD3F06D6-D73E-681E-4943-86CE3B348D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2450761"/>
            <a:ext cx="10515599" cy="39107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a:extLst>
              <a:ext uri="{FF2B5EF4-FFF2-40B4-BE49-F238E27FC236}">
                <a16:creationId xmlns:a16="http://schemas.microsoft.com/office/drawing/2014/main" id="{7DA4D714-48E4-47D8-4E62-256AFF31CA8D}"/>
              </a:ext>
            </a:extLst>
          </p:cNvPr>
          <p:cNvSpPr>
            <a:spLocks noGrp="1" noChangeArrowheads="1"/>
          </p:cNvSpPr>
          <p:nvPr>
            <p:ph type="title"/>
          </p:nvPr>
        </p:nvSpPr>
        <p:spPr/>
        <p:txBody>
          <a:bodyPr/>
          <a:lstStyle/>
          <a:p>
            <a:r>
              <a:rPr lang="en-US" altLang="en-US" dirty="0"/>
              <a:t>Constraint Graphs after Move 1</a:t>
            </a:r>
          </a:p>
        </p:txBody>
      </p:sp>
      <p:pic>
        <p:nvPicPr>
          <p:cNvPr id="2" name="Picture 4">
            <a:extLst>
              <a:ext uri="{FF2B5EF4-FFF2-40B4-BE49-F238E27FC236}">
                <a16:creationId xmlns:a16="http://schemas.microsoft.com/office/drawing/2014/main" id="{47867966-9137-9238-14D8-CDBF4F2D11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065"/>
          <a:stretch/>
        </p:blipFill>
        <p:spPr bwMode="auto">
          <a:xfrm>
            <a:off x="1722782" y="1434058"/>
            <a:ext cx="8169139" cy="4938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61449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a:extLst>
              <a:ext uri="{FF2B5EF4-FFF2-40B4-BE49-F238E27FC236}">
                <a16:creationId xmlns:a16="http://schemas.microsoft.com/office/drawing/2014/main" id="{D567EF17-DEFB-6021-851A-B134B6C6646E}"/>
              </a:ext>
            </a:extLst>
          </p:cNvPr>
          <p:cNvSpPr>
            <a:spLocks noGrp="1" noChangeArrowheads="1"/>
          </p:cNvSpPr>
          <p:nvPr>
            <p:ph type="title"/>
          </p:nvPr>
        </p:nvSpPr>
        <p:spPr/>
        <p:txBody>
          <a:bodyPr/>
          <a:lstStyle/>
          <a:p>
            <a:r>
              <a:rPr lang="en-US" altLang="en-US" dirty="0"/>
              <a:t>Constructing Floorplan after Move 1</a:t>
            </a:r>
          </a:p>
        </p:txBody>
      </p:sp>
      <p:pic>
        <p:nvPicPr>
          <p:cNvPr id="280580" name="Picture 4">
            <a:extLst>
              <a:ext uri="{FF2B5EF4-FFF2-40B4-BE49-F238E27FC236}">
                <a16:creationId xmlns:a16="http://schemas.microsoft.com/office/drawing/2014/main" id="{B37B08CC-025D-49AD-EBCD-8798EF3077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762" y="1722748"/>
            <a:ext cx="3602969" cy="4116979"/>
          </a:xfrm>
          <a:prstGeom prst="rect">
            <a:avLst/>
          </a:prstGeom>
          <a:noFill/>
          <a:extLst>
            <a:ext uri="{909E8E84-426E-40DD-AFC4-6F175D3DCCD1}">
              <a14:hiddenFill xmlns:a14="http://schemas.microsoft.com/office/drawing/2010/main">
                <a:solidFill>
                  <a:srgbClr val="FFFFFF"/>
                </a:solidFill>
              </a14:hiddenFill>
            </a:ext>
          </a:extLst>
        </p:spPr>
      </p:pic>
      <p:pic>
        <p:nvPicPr>
          <p:cNvPr id="280581" name="Picture 5">
            <a:extLst>
              <a:ext uri="{FF2B5EF4-FFF2-40B4-BE49-F238E27FC236}">
                <a16:creationId xmlns:a16="http://schemas.microsoft.com/office/drawing/2014/main" id="{82C99318-07FC-967C-AE33-080F971C0A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0797" y="1797102"/>
            <a:ext cx="3602970" cy="3881482"/>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a:extLst>
              <a:ext uri="{FF2B5EF4-FFF2-40B4-BE49-F238E27FC236}">
                <a16:creationId xmlns:a16="http://schemas.microsoft.com/office/drawing/2014/main" id="{9D7A64C4-45F4-046F-55B7-10A8BEAACFFF}"/>
              </a:ext>
            </a:extLst>
          </p:cNvPr>
          <p:cNvSpPr/>
          <p:nvPr/>
        </p:nvSpPr>
        <p:spPr>
          <a:xfrm>
            <a:off x="5036628" y="3155845"/>
            <a:ext cx="1708878" cy="100647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13</a:t>
            </a:r>
            <a:r>
              <a:rPr lang="en-US" altLang="en-US" sz="2400" dirty="0">
                <a:cs typeface="Times New Roman" panose="02020603050405020304" pitchFamily="18" charset="0"/>
              </a:rPr>
              <a:t>×</a:t>
            </a:r>
            <a:r>
              <a:rPr lang="en-US" sz="2400" dirty="0">
                <a:latin typeface="Arial" panose="020B0604020202020204" pitchFamily="34" charset="0"/>
                <a:cs typeface="Arial" panose="020B0604020202020204" pitchFamily="34" charset="0"/>
              </a:rPr>
              <a:t>14</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a:extLst>
              <a:ext uri="{FF2B5EF4-FFF2-40B4-BE49-F238E27FC236}">
                <a16:creationId xmlns:a16="http://schemas.microsoft.com/office/drawing/2014/main" id="{20978B6A-9C10-92DD-566A-A4B416964099}"/>
              </a:ext>
            </a:extLst>
          </p:cNvPr>
          <p:cNvSpPr>
            <a:spLocks noGrp="1" noChangeArrowheads="1"/>
          </p:cNvSpPr>
          <p:nvPr>
            <p:ph type="title"/>
          </p:nvPr>
        </p:nvSpPr>
        <p:spPr/>
        <p:txBody>
          <a:bodyPr/>
          <a:lstStyle/>
          <a:p>
            <a:r>
              <a:rPr lang="en-US" altLang="en-US" dirty="0"/>
              <a:t>Move 2</a:t>
            </a:r>
          </a:p>
        </p:txBody>
      </p:sp>
      <p:sp>
        <p:nvSpPr>
          <p:cNvPr id="281603" name="Rectangle 3">
            <a:extLst>
              <a:ext uri="{FF2B5EF4-FFF2-40B4-BE49-F238E27FC236}">
                <a16:creationId xmlns:a16="http://schemas.microsoft.com/office/drawing/2014/main" id="{8996D51B-3F06-FD42-4551-4ACF537911C1}"/>
              </a:ext>
            </a:extLst>
          </p:cNvPr>
          <p:cNvSpPr>
            <a:spLocks noGrp="1" noChangeArrowheads="1"/>
          </p:cNvSpPr>
          <p:nvPr>
            <p:ph type="body" idx="1"/>
          </p:nvPr>
        </p:nvSpPr>
        <p:spPr/>
        <p:txBody>
          <a:bodyPr/>
          <a:lstStyle/>
          <a:p>
            <a:r>
              <a:rPr lang="en-US" altLang="en-US" b="1" dirty="0"/>
              <a:t>Swap 4 and 6 in both sequences of SP</a:t>
            </a:r>
            <a:r>
              <a:rPr lang="en-US" altLang="en-US" b="1" baseline="-25000" dirty="0"/>
              <a:t>2</a:t>
            </a:r>
          </a:p>
          <a:p>
            <a:pPr lvl="1"/>
            <a:r>
              <a:rPr lang="en-US" altLang="en-US" dirty="0"/>
              <a:t>SP</a:t>
            </a:r>
            <a:r>
              <a:rPr lang="en-US" altLang="en-US" sz="2600" baseline="-25000" dirty="0"/>
              <a:t>2</a:t>
            </a:r>
            <a:r>
              <a:rPr lang="en-US" altLang="en-US" dirty="0"/>
              <a:t> = (37</a:t>
            </a:r>
            <a:r>
              <a:rPr lang="en-US" altLang="en-US" u="sng" dirty="0">
                <a:solidFill>
                  <a:srgbClr val="FF3300"/>
                </a:solidFill>
              </a:rPr>
              <a:t>4</a:t>
            </a:r>
            <a:r>
              <a:rPr lang="en-US" altLang="en-US" dirty="0"/>
              <a:t>52</a:t>
            </a:r>
            <a:r>
              <a:rPr lang="en-US" altLang="en-US" u="sng" dirty="0">
                <a:solidFill>
                  <a:srgbClr val="FF3300"/>
                </a:solidFill>
              </a:rPr>
              <a:t>6</a:t>
            </a:r>
            <a:r>
              <a:rPr lang="en-US" altLang="en-US" dirty="0"/>
              <a:t>18, 8</a:t>
            </a:r>
            <a:r>
              <a:rPr lang="en-US" altLang="en-US" u="sng" dirty="0">
                <a:solidFill>
                  <a:srgbClr val="FF3300"/>
                </a:solidFill>
              </a:rPr>
              <a:t>4</a:t>
            </a:r>
            <a:r>
              <a:rPr lang="en-US" altLang="en-US" dirty="0"/>
              <a:t>7253</a:t>
            </a:r>
            <a:r>
              <a:rPr lang="en-US" altLang="en-US" u="sng" dirty="0">
                <a:solidFill>
                  <a:srgbClr val="FF3300"/>
                </a:solidFill>
              </a:rPr>
              <a:t>6</a:t>
            </a:r>
            <a:r>
              <a:rPr lang="en-US" altLang="en-US" dirty="0"/>
              <a:t>1); SP</a:t>
            </a:r>
            <a:r>
              <a:rPr lang="en-US" altLang="en-US" sz="2600" baseline="-25000" dirty="0"/>
              <a:t>3</a:t>
            </a:r>
            <a:r>
              <a:rPr lang="en-US" altLang="en-US" dirty="0"/>
              <a:t> = (37</a:t>
            </a:r>
            <a:r>
              <a:rPr lang="en-US" altLang="en-US" u="sng" dirty="0">
                <a:solidFill>
                  <a:srgbClr val="FF3300"/>
                </a:solidFill>
              </a:rPr>
              <a:t>6</a:t>
            </a:r>
            <a:r>
              <a:rPr lang="en-US" altLang="en-US" dirty="0"/>
              <a:t>52</a:t>
            </a:r>
            <a:r>
              <a:rPr lang="en-US" altLang="en-US" u="sng" dirty="0">
                <a:solidFill>
                  <a:srgbClr val="FF3300"/>
                </a:solidFill>
              </a:rPr>
              <a:t>4</a:t>
            </a:r>
            <a:r>
              <a:rPr lang="en-US" altLang="en-US" dirty="0"/>
              <a:t>18, 8</a:t>
            </a:r>
            <a:r>
              <a:rPr lang="en-US" altLang="en-US" u="sng" dirty="0">
                <a:solidFill>
                  <a:srgbClr val="FF3300"/>
                </a:solidFill>
              </a:rPr>
              <a:t>6</a:t>
            </a:r>
            <a:r>
              <a:rPr lang="en-US" altLang="en-US" dirty="0"/>
              <a:t>7253</a:t>
            </a:r>
            <a:r>
              <a:rPr lang="en-US" altLang="en-US" u="sng" dirty="0">
                <a:solidFill>
                  <a:srgbClr val="FF3300"/>
                </a:solidFill>
              </a:rPr>
              <a:t>4</a:t>
            </a:r>
            <a:r>
              <a:rPr lang="en-US" altLang="en-US" dirty="0"/>
              <a:t>1)</a:t>
            </a:r>
          </a:p>
        </p:txBody>
      </p:sp>
      <p:pic>
        <p:nvPicPr>
          <p:cNvPr id="281604" name="Picture 4">
            <a:extLst>
              <a:ext uri="{FF2B5EF4-FFF2-40B4-BE49-F238E27FC236}">
                <a16:creationId xmlns:a16="http://schemas.microsoft.com/office/drawing/2014/main" id="{732DE571-8CA1-CBA7-1E7E-A09C803079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2432773"/>
            <a:ext cx="10515599" cy="38692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F1B23-8C23-964F-B5F1-30F28229544C}"/>
              </a:ext>
            </a:extLst>
          </p:cNvPr>
          <p:cNvSpPr>
            <a:spLocks noGrp="1"/>
          </p:cNvSpPr>
          <p:nvPr>
            <p:ph type="title"/>
          </p:nvPr>
        </p:nvSpPr>
        <p:spPr/>
        <p:txBody>
          <a:bodyPr/>
          <a:lstStyle/>
          <a:p>
            <a:r>
              <a:rPr lang="en-US" u="sng" dirty="0"/>
              <a:t>Big Idea</a:t>
            </a:r>
            <a:r>
              <a:rPr lang="en-US" dirty="0"/>
              <a:t> in Floorplan Optimization</a:t>
            </a:r>
          </a:p>
        </p:txBody>
      </p:sp>
      <p:sp>
        <p:nvSpPr>
          <p:cNvPr id="3" name="Content Placeholder 2">
            <a:extLst>
              <a:ext uri="{FF2B5EF4-FFF2-40B4-BE49-F238E27FC236}">
                <a16:creationId xmlns:a16="http://schemas.microsoft.com/office/drawing/2014/main" id="{9D468CF5-9661-3044-85AE-D6B8195C86CA}"/>
              </a:ext>
            </a:extLst>
          </p:cNvPr>
          <p:cNvSpPr>
            <a:spLocks noGrp="1"/>
          </p:cNvSpPr>
          <p:nvPr>
            <p:ph idx="1"/>
          </p:nvPr>
        </p:nvSpPr>
        <p:spPr/>
        <p:txBody>
          <a:bodyPr/>
          <a:lstStyle/>
          <a:p>
            <a:r>
              <a:rPr lang="en-US" b="1" dirty="0"/>
              <a:t>Design efficient linear state representation for 2D layout</a:t>
            </a:r>
          </a:p>
          <a:p>
            <a:pPr lvl="1"/>
            <a:r>
              <a:rPr lang="en-US" dirty="0"/>
              <a:t>Polish expression (PE) for slicing floorplan</a:t>
            </a:r>
          </a:p>
          <a:p>
            <a:r>
              <a:rPr lang="en-US" b="1" dirty="0"/>
              <a:t>Apply SA to optimize state search problem</a:t>
            </a:r>
          </a:p>
        </p:txBody>
      </p:sp>
      <p:grpSp>
        <p:nvGrpSpPr>
          <p:cNvPr id="4" name="Group 5">
            <a:extLst>
              <a:ext uri="{FF2B5EF4-FFF2-40B4-BE49-F238E27FC236}">
                <a16:creationId xmlns:a16="http://schemas.microsoft.com/office/drawing/2014/main" id="{B525DA99-9A68-0188-1698-B15AF1603602}"/>
              </a:ext>
            </a:extLst>
          </p:cNvPr>
          <p:cNvGrpSpPr>
            <a:grpSpLocks noChangeAspect="1"/>
          </p:cNvGrpSpPr>
          <p:nvPr/>
        </p:nvGrpSpPr>
        <p:grpSpPr bwMode="auto">
          <a:xfrm>
            <a:off x="3954012" y="3376636"/>
            <a:ext cx="2898776" cy="2800326"/>
            <a:chOff x="864" y="1008"/>
            <a:chExt cx="1104" cy="1104"/>
          </a:xfrm>
        </p:grpSpPr>
        <p:sp>
          <p:nvSpPr>
            <p:cNvPr id="5" name="Rectangle 6">
              <a:extLst>
                <a:ext uri="{FF2B5EF4-FFF2-40B4-BE49-F238E27FC236}">
                  <a16:creationId xmlns:a16="http://schemas.microsoft.com/office/drawing/2014/main" id="{6BEFD4ED-3731-BD9E-4DDF-23AED1C3C5AE}"/>
                </a:ext>
              </a:extLst>
            </p:cNvPr>
            <p:cNvSpPr>
              <a:spLocks noChangeAspect="1" noChangeArrowheads="1"/>
            </p:cNvSpPr>
            <p:nvPr/>
          </p:nvSpPr>
          <p:spPr bwMode="auto">
            <a:xfrm rot="5400000">
              <a:off x="744" y="1128"/>
              <a:ext cx="672" cy="432"/>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endParaRPr lang="zh-TW" altLang="en-US" sz="2800">
                <a:solidFill>
                  <a:schemeClr val="tx2"/>
                </a:solidFill>
                <a:latin typeface="Arial" charset="0"/>
                <a:ea typeface="新細明體" charset="0"/>
                <a:cs typeface="新細明體" charset="0"/>
              </a:endParaRPr>
            </a:p>
          </p:txBody>
        </p:sp>
        <p:sp>
          <p:nvSpPr>
            <p:cNvPr id="6" name="Rectangle 7">
              <a:extLst>
                <a:ext uri="{FF2B5EF4-FFF2-40B4-BE49-F238E27FC236}">
                  <a16:creationId xmlns:a16="http://schemas.microsoft.com/office/drawing/2014/main" id="{BC30F1EA-EB5F-CF1E-9FB1-5A3337E2BCF1}"/>
                </a:ext>
              </a:extLst>
            </p:cNvPr>
            <p:cNvSpPr>
              <a:spLocks noChangeAspect="1" noChangeArrowheads="1"/>
            </p:cNvSpPr>
            <p:nvPr/>
          </p:nvSpPr>
          <p:spPr bwMode="auto">
            <a:xfrm>
              <a:off x="1296" y="1776"/>
              <a:ext cx="288" cy="33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a:solidFill>
                    <a:schemeClr val="tx2"/>
                  </a:solidFill>
                  <a:latin typeface="Arial" charset="0"/>
                  <a:ea typeface="新細明體" charset="0"/>
                  <a:cs typeface="新細明體" charset="0"/>
                </a:rPr>
                <a:t>6</a:t>
              </a:r>
            </a:p>
          </p:txBody>
        </p:sp>
        <p:sp>
          <p:nvSpPr>
            <p:cNvPr id="7" name="Rectangle 8">
              <a:extLst>
                <a:ext uri="{FF2B5EF4-FFF2-40B4-BE49-F238E27FC236}">
                  <a16:creationId xmlns:a16="http://schemas.microsoft.com/office/drawing/2014/main" id="{604A558F-B020-D437-F452-B3FF292AF877}"/>
                </a:ext>
              </a:extLst>
            </p:cNvPr>
            <p:cNvSpPr>
              <a:spLocks noChangeAspect="1" noChangeArrowheads="1"/>
            </p:cNvSpPr>
            <p:nvPr/>
          </p:nvSpPr>
          <p:spPr bwMode="auto">
            <a:xfrm rot="5400000">
              <a:off x="864" y="1680"/>
              <a:ext cx="432" cy="432"/>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a:solidFill>
                    <a:schemeClr val="tx2"/>
                  </a:solidFill>
                  <a:latin typeface="Arial" charset="0"/>
                  <a:ea typeface="新細明體" charset="0"/>
                  <a:cs typeface="新細明體" charset="0"/>
                </a:rPr>
                <a:t>2</a:t>
              </a:r>
            </a:p>
          </p:txBody>
        </p:sp>
        <p:sp>
          <p:nvSpPr>
            <p:cNvPr id="8" name="Rectangle 9">
              <a:extLst>
                <a:ext uri="{FF2B5EF4-FFF2-40B4-BE49-F238E27FC236}">
                  <a16:creationId xmlns:a16="http://schemas.microsoft.com/office/drawing/2014/main" id="{3CE07457-EDE5-F9ED-CF49-5DAB6B0F2794}"/>
                </a:ext>
              </a:extLst>
            </p:cNvPr>
            <p:cNvSpPr>
              <a:spLocks noChangeAspect="1" noChangeArrowheads="1"/>
            </p:cNvSpPr>
            <p:nvPr/>
          </p:nvSpPr>
          <p:spPr bwMode="auto">
            <a:xfrm>
              <a:off x="1296" y="1008"/>
              <a:ext cx="672" cy="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dirty="0">
                  <a:solidFill>
                    <a:schemeClr val="tx2"/>
                  </a:solidFill>
                  <a:latin typeface="Arial" charset="0"/>
                  <a:ea typeface="新細明體" charset="0"/>
                  <a:cs typeface="新細明體" charset="0"/>
                </a:rPr>
                <a:t>3</a:t>
              </a:r>
            </a:p>
          </p:txBody>
        </p:sp>
        <p:sp>
          <p:nvSpPr>
            <p:cNvPr id="9" name="Rectangle 10">
              <a:extLst>
                <a:ext uri="{FF2B5EF4-FFF2-40B4-BE49-F238E27FC236}">
                  <a16:creationId xmlns:a16="http://schemas.microsoft.com/office/drawing/2014/main" id="{5BF77044-E3D4-9CA1-E35C-146470DDE360}"/>
                </a:ext>
              </a:extLst>
            </p:cNvPr>
            <p:cNvSpPr>
              <a:spLocks noChangeAspect="1" noChangeArrowheads="1"/>
            </p:cNvSpPr>
            <p:nvPr/>
          </p:nvSpPr>
          <p:spPr bwMode="auto">
            <a:xfrm>
              <a:off x="1680" y="1392"/>
              <a:ext cx="288" cy="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a:solidFill>
                    <a:schemeClr val="tx2"/>
                  </a:solidFill>
                  <a:latin typeface="Arial" charset="0"/>
                  <a:ea typeface="新細明體" charset="0"/>
                  <a:cs typeface="新細明體" charset="0"/>
                </a:rPr>
                <a:t>5</a:t>
              </a:r>
            </a:p>
          </p:txBody>
        </p:sp>
        <p:sp>
          <p:nvSpPr>
            <p:cNvPr id="10" name="Rectangle 11">
              <a:extLst>
                <a:ext uri="{FF2B5EF4-FFF2-40B4-BE49-F238E27FC236}">
                  <a16:creationId xmlns:a16="http://schemas.microsoft.com/office/drawing/2014/main" id="{5A1A3B01-A740-8D8A-A53B-83A516177613}"/>
                </a:ext>
              </a:extLst>
            </p:cNvPr>
            <p:cNvSpPr>
              <a:spLocks noChangeAspect="1" noChangeArrowheads="1"/>
            </p:cNvSpPr>
            <p:nvPr/>
          </p:nvSpPr>
          <p:spPr bwMode="auto">
            <a:xfrm>
              <a:off x="1296" y="1392"/>
              <a:ext cx="384" cy="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a:solidFill>
                    <a:schemeClr val="tx2"/>
                  </a:solidFill>
                  <a:latin typeface="Arial" charset="0"/>
                  <a:ea typeface="新細明體" charset="0"/>
                  <a:cs typeface="新細明體" charset="0"/>
                </a:rPr>
                <a:t>4</a:t>
              </a:r>
            </a:p>
          </p:txBody>
        </p:sp>
        <p:sp>
          <p:nvSpPr>
            <p:cNvPr id="11" name="Rectangle 12">
              <a:extLst>
                <a:ext uri="{FF2B5EF4-FFF2-40B4-BE49-F238E27FC236}">
                  <a16:creationId xmlns:a16="http://schemas.microsoft.com/office/drawing/2014/main" id="{64A283C2-793C-9ECC-9296-0F011417A781}"/>
                </a:ext>
              </a:extLst>
            </p:cNvPr>
            <p:cNvSpPr>
              <a:spLocks noChangeAspect="1" noChangeArrowheads="1"/>
            </p:cNvSpPr>
            <p:nvPr/>
          </p:nvSpPr>
          <p:spPr bwMode="auto">
            <a:xfrm>
              <a:off x="1584" y="1776"/>
              <a:ext cx="384" cy="33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a:solidFill>
                    <a:schemeClr val="tx2"/>
                  </a:solidFill>
                  <a:latin typeface="Arial" charset="0"/>
                  <a:ea typeface="新細明體" charset="0"/>
                  <a:cs typeface="新細明體" charset="0"/>
                </a:rPr>
                <a:t>7</a:t>
              </a:r>
            </a:p>
          </p:txBody>
        </p:sp>
        <p:sp>
          <p:nvSpPr>
            <p:cNvPr id="12" name="Text Box 13">
              <a:extLst>
                <a:ext uri="{FF2B5EF4-FFF2-40B4-BE49-F238E27FC236}">
                  <a16:creationId xmlns:a16="http://schemas.microsoft.com/office/drawing/2014/main" id="{12306F31-7B58-37DB-22D8-6E15A7860439}"/>
                </a:ext>
              </a:extLst>
            </p:cNvPr>
            <p:cNvSpPr txBox="1">
              <a:spLocks noChangeAspect="1" noChangeArrowheads="1"/>
            </p:cNvSpPr>
            <p:nvPr/>
          </p:nvSpPr>
          <p:spPr bwMode="auto">
            <a:xfrm>
              <a:off x="971" y="1145"/>
              <a:ext cx="24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1</a:t>
              </a:r>
            </a:p>
          </p:txBody>
        </p:sp>
      </p:grpSp>
      <p:sp>
        <p:nvSpPr>
          <p:cNvPr id="13" name="Text Box 14">
            <a:extLst>
              <a:ext uri="{FF2B5EF4-FFF2-40B4-BE49-F238E27FC236}">
                <a16:creationId xmlns:a16="http://schemas.microsoft.com/office/drawing/2014/main" id="{128B6BB9-464C-124E-2890-AC52A3E8AF21}"/>
              </a:ext>
            </a:extLst>
          </p:cNvPr>
          <p:cNvSpPr txBox="1">
            <a:spLocks noChangeAspect="1" noChangeArrowheads="1"/>
          </p:cNvSpPr>
          <p:nvPr/>
        </p:nvSpPr>
        <p:spPr bwMode="auto">
          <a:xfrm>
            <a:off x="4144879" y="2864588"/>
            <a:ext cx="2441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dirty="0">
                <a:solidFill>
                  <a:schemeClr val="tx2"/>
                </a:solidFill>
                <a:latin typeface="Arial" charset="0"/>
                <a:cs typeface="新細明體" charset="0"/>
              </a:rPr>
              <a:t>Slicing Floorplan</a:t>
            </a:r>
          </a:p>
        </p:txBody>
      </p:sp>
      <p:grpSp>
        <p:nvGrpSpPr>
          <p:cNvPr id="14" name="Group 50">
            <a:extLst>
              <a:ext uri="{FF2B5EF4-FFF2-40B4-BE49-F238E27FC236}">
                <a16:creationId xmlns:a16="http://schemas.microsoft.com/office/drawing/2014/main" id="{C4347323-E0F1-5E00-4CC8-B600C24DA83D}"/>
              </a:ext>
            </a:extLst>
          </p:cNvPr>
          <p:cNvGrpSpPr>
            <a:grpSpLocks/>
          </p:cNvGrpSpPr>
          <p:nvPr/>
        </p:nvGrpSpPr>
        <p:grpSpPr bwMode="auto">
          <a:xfrm>
            <a:off x="7847013" y="2595561"/>
            <a:ext cx="3506787" cy="3105150"/>
            <a:chOff x="2831" y="1163"/>
            <a:chExt cx="2209" cy="1956"/>
          </a:xfrm>
        </p:grpSpPr>
        <p:sp>
          <p:nvSpPr>
            <p:cNvPr id="15" name="Line 15">
              <a:extLst>
                <a:ext uri="{FF2B5EF4-FFF2-40B4-BE49-F238E27FC236}">
                  <a16:creationId xmlns:a16="http://schemas.microsoft.com/office/drawing/2014/main" id="{172051FD-BD6C-BC70-D8DE-030927E76FC8}"/>
                </a:ext>
              </a:extLst>
            </p:cNvPr>
            <p:cNvSpPr>
              <a:spLocks noChangeAspect="1" noChangeShapeType="1"/>
            </p:cNvSpPr>
            <p:nvPr/>
          </p:nvSpPr>
          <p:spPr bwMode="auto">
            <a:xfrm flipH="1">
              <a:off x="3361" y="1343"/>
              <a:ext cx="485" cy="26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eaLnBrk="1" hangingPunct="1">
                <a:defRPr/>
              </a:pPr>
              <a:endParaRPr lang="zh-TW" altLang="en-US">
                <a:latin typeface="Times New Roman" charset="0"/>
                <a:ea typeface="新細明體" charset="0"/>
              </a:endParaRPr>
            </a:p>
          </p:txBody>
        </p:sp>
        <p:sp>
          <p:nvSpPr>
            <p:cNvPr id="16" name="Text Box 16">
              <a:extLst>
                <a:ext uri="{FF2B5EF4-FFF2-40B4-BE49-F238E27FC236}">
                  <a16:creationId xmlns:a16="http://schemas.microsoft.com/office/drawing/2014/main" id="{E7B19ECF-5A64-57B9-A39C-1A8F1CFE8C7D}"/>
                </a:ext>
              </a:extLst>
            </p:cNvPr>
            <p:cNvSpPr txBox="1">
              <a:spLocks noChangeAspect="1" noChangeArrowheads="1"/>
            </p:cNvSpPr>
            <p:nvPr/>
          </p:nvSpPr>
          <p:spPr bwMode="auto">
            <a:xfrm>
              <a:off x="3791" y="1163"/>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V</a:t>
              </a:r>
            </a:p>
          </p:txBody>
        </p:sp>
        <p:sp>
          <p:nvSpPr>
            <p:cNvPr id="17" name="Text Box 17">
              <a:extLst>
                <a:ext uri="{FF2B5EF4-FFF2-40B4-BE49-F238E27FC236}">
                  <a16:creationId xmlns:a16="http://schemas.microsoft.com/office/drawing/2014/main" id="{14BF7234-F34D-B3DF-6542-8363443B2BD0}"/>
                </a:ext>
              </a:extLst>
            </p:cNvPr>
            <p:cNvSpPr txBox="1">
              <a:spLocks noChangeAspect="1" noChangeArrowheads="1"/>
            </p:cNvSpPr>
            <p:nvPr/>
          </p:nvSpPr>
          <p:spPr bwMode="auto">
            <a:xfrm>
              <a:off x="3167" y="1596"/>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H</a:t>
              </a:r>
            </a:p>
          </p:txBody>
        </p:sp>
        <p:sp>
          <p:nvSpPr>
            <p:cNvPr id="18" name="Text Box 18">
              <a:extLst>
                <a:ext uri="{FF2B5EF4-FFF2-40B4-BE49-F238E27FC236}">
                  <a16:creationId xmlns:a16="http://schemas.microsoft.com/office/drawing/2014/main" id="{3F0EFA17-8EF6-41F4-8C5D-F8472F1E722F}"/>
                </a:ext>
              </a:extLst>
            </p:cNvPr>
            <p:cNvSpPr txBox="1">
              <a:spLocks noChangeAspect="1" noChangeArrowheads="1"/>
            </p:cNvSpPr>
            <p:nvPr/>
          </p:nvSpPr>
          <p:spPr bwMode="auto">
            <a:xfrm>
              <a:off x="4446" y="1596"/>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H</a:t>
              </a:r>
            </a:p>
          </p:txBody>
        </p:sp>
        <p:sp>
          <p:nvSpPr>
            <p:cNvPr id="19" name="Text Box 19">
              <a:extLst>
                <a:ext uri="{FF2B5EF4-FFF2-40B4-BE49-F238E27FC236}">
                  <a16:creationId xmlns:a16="http://schemas.microsoft.com/office/drawing/2014/main" id="{E6BC0CF0-9F70-1529-48FE-51859009BB65}"/>
                </a:ext>
              </a:extLst>
            </p:cNvPr>
            <p:cNvSpPr txBox="1">
              <a:spLocks noChangeAspect="1" noChangeArrowheads="1"/>
            </p:cNvSpPr>
            <p:nvPr/>
          </p:nvSpPr>
          <p:spPr bwMode="auto">
            <a:xfrm>
              <a:off x="2831" y="1993"/>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2</a:t>
              </a:r>
            </a:p>
          </p:txBody>
        </p:sp>
        <p:sp>
          <p:nvSpPr>
            <p:cNvPr id="20" name="Text Box 20">
              <a:extLst>
                <a:ext uri="{FF2B5EF4-FFF2-40B4-BE49-F238E27FC236}">
                  <a16:creationId xmlns:a16="http://schemas.microsoft.com/office/drawing/2014/main" id="{DA5E38D7-0BEF-A559-DB04-827C0B9F7582}"/>
                </a:ext>
              </a:extLst>
            </p:cNvPr>
            <p:cNvSpPr txBox="1">
              <a:spLocks noChangeAspect="1" noChangeArrowheads="1"/>
            </p:cNvSpPr>
            <p:nvPr/>
          </p:nvSpPr>
          <p:spPr bwMode="auto">
            <a:xfrm>
              <a:off x="3536" y="1993"/>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1</a:t>
              </a:r>
            </a:p>
          </p:txBody>
        </p:sp>
        <p:sp>
          <p:nvSpPr>
            <p:cNvPr id="21" name="Text Box 21">
              <a:extLst>
                <a:ext uri="{FF2B5EF4-FFF2-40B4-BE49-F238E27FC236}">
                  <a16:creationId xmlns:a16="http://schemas.microsoft.com/office/drawing/2014/main" id="{0460A06B-DCE7-B3BA-E8CE-4E9474E52465}"/>
                </a:ext>
              </a:extLst>
            </p:cNvPr>
            <p:cNvSpPr txBox="1">
              <a:spLocks noChangeAspect="1" noChangeArrowheads="1"/>
            </p:cNvSpPr>
            <p:nvPr/>
          </p:nvSpPr>
          <p:spPr bwMode="auto">
            <a:xfrm>
              <a:off x="4817" y="1993"/>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3</a:t>
              </a:r>
            </a:p>
          </p:txBody>
        </p:sp>
        <p:sp>
          <p:nvSpPr>
            <p:cNvPr id="22" name="Line 22">
              <a:extLst>
                <a:ext uri="{FF2B5EF4-FFF2-40B4-BE49-F238E27FC236}">
                  <a16:creationId xmlns:a16="http://schemas.microsoft.com/office/drawing/2014/main" id="{19FFDF8E-AA0E-9719-DE6D-4D7F43132AD7}"/>
                </a:ext>
              </a:extLst>
            </p:cNvPr>
            <p:cNvSpPr>
              <a:spLocks noChangeAspect="1" noChangeShapeType="1"/>
            </p:cNvSpPr>
            <p:nvPr/>
          </p:nvSpPr>
          <p:spPr bwMode="auto">
            <a:xfrm flipH="1">
              <a:off x="3008" y="1784"/>
              <a:ext cx="176" cy="26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23" name="Line 23">
              <a:extLst>
                <a:ext uri="{FF2B5EF4-FFF2-40B4-BE49-F238E27FC236}">
                  <a16:creationId xmlns:a16="http://schemas.microsoft.com/office/drawing/2014/main" id="{03F6EC5B-8D14-1F8B-E0E1-E88E0B3D7293}"/>
                </a:ext>
              </a:extLst>
            </p:cNvPr>
            <p:cNvSpPr>
              <a:spLocks noChangeAspect="1" noChangeShapeType="1"/>
            </p:cNvSpPr>
            <p:nvPr/>
          </p:nvSpPr>
          <p:spPr bwMode="auto">
            <a:xfrm>
              <a:off x="3405" y="1784"/>
              <a:ext cx="176" cy="26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24" name="Text Box 24">
              <a:extLst>
                <a:ext uri="{FF2B5EF4-FFF2-40B4-BE49-F238E27FC236}">
                  <a16:creationId xmlns:a16="http://schemas.microsoft.com/office/drawing/2014/main" id="{72AAC7E7-4B9B-D16B-7ACC-1727C1DB7874}"/>
                </a:ext>
              </a:extLst>
            </p:cNvPr>
            <p:cNvSpPr txBox="1">
              <a:spLocks noChangeAspect="1" noChangeArrowheads="1"/>
            </p:cNvSpPr>
            <p:nvPr/>
          </p:nvSpPr>
          <p:spPr bwMode="auto">
            <a:xfrm>
              <a:off x="4006" y="1993"/>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dirty="0">
                  <a:solidFill>
                    <a:schemeClr val="tx2"/>
                  </a:solidFill>
                  <a:latin typeface="Arial" charset="0"/>
                  <a:cs typeface="新細明體" charset="0"/>
                </a:rPr>
                <a:t>H</a:t>
              </a:r>
            </a:p>
          </p:txBody>
        </p:sp>
        <p:sp>
          <p:nvSpPr>
            <p:cNvPr id="25" name="Line 25">
              <a:extLst>
                <a:ext uri="{FF2B5EF4-FFF2-40B4-BE49-F238E27FC236}">
                  <a16:creationId xmlns:a16="http://schemas.microsoft.com/office/drawing/2014/main" id="{FE208161-5685-F016-2B1E-C5FEE59C9088}"/>
                </a:ext>
              </a:extLst>
            </p:cNvPr>
            <p:cNvSpPr>
              <a:spLocks noChangeAspect="1" noChangeShapeType="1"/>
            </p:cNvSpPr>
            <p:nvPr/>
          </p:nvSpPr>
          <p:spPr bwMode="auto">
            <a:xfrm flipH="1">
              <a:off x="3846" y="2182"/>
              <a:ext cx="177" cy="26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26" name="Line 26">
              <a:extLst>
                <a:ext uri="{FF2B5EF4-FFF2-40B4-BE49-F238E27FC236}">
                  <a16:creationId xmlns:a16="http://schemas.microsoft.com/office/drawing/2014/main" id="{EC1918CD-973F-4C53-712C-6591DEDAA4DB}"/>
                </a:ext>
              </a:extLst>
            </p:cNvPr>
            <p:cNvSpPr>
              <a:spLocks noChangeAspect="1" noChangeShapeType="1"/>
            </p:cNvSpPr>
            <p:nvPr/>
          </p:nvSpPr>
          <p:spPr bwMode="auto">
            <a:xfrm>
              <a:off x="4244" y="2182"/>
              <a:ext cx="176" cy="26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27" name="Text Box 27">
              <a:extLst>
                <a:ext uri="{FF2B5EF4-FFF2-40B4-BE49-F238E27FC236}">
                  <a16:creationId xmlns:a16="http://schemas.microsoft.com/office/drawing/2014/main" id="{86B5950D-8E87-68D1-5408-AF7DD1212C38}"/>
                </a:ext>
              </a:extLst>
            </p:cNvPr>
            <p:cNvSpPr txBox="1">
              <a:spLocks noChangeAspect="1" noChangeArrowheads="1"/>
            </p:cNvSpPr>
            <p:nvPr/>
          </p:nvSpPr>
          <p:spPr bwMode="auto">
            <a:xfrm>
              <a:off x="3703" y="2443"/>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V</a:t>
              </a:r>
            </a:p>
          </p:txBody>
        </p:sp>
        <p:sp>
          <p:nvSpPr>
            <p:cNvPr id="28" name="Text Box 28">
              <a:extLst>
                <a:ext uri="{FF2B5EF4-FFF2-40B4-BE49-F238E27FC236}">
                  <a16:creationId xmlns:a16="http://schemas.microsoft.com/office/drawing/2014/main" id="{8AD6E848-1A15-65F0-BC4B-7D1F324BAFD5}"/>
                </a:ext>
              </a:extLst>
            </p:cNvPr>
            <p:cNvSpPr txBox="1">
              <a:spLocks noChangeAspect="1" noChangeArrowheads="1"/>
            </p:cNvSpPr>
            <p:nvPr/>
          </p:nvSpPr>
          <p:spPr bwMode="auto">
            <a:xfrm>
              <a:off x="3536" y="2831"/>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6</a:t>
              </a:r>
            </a:p>
          </p:txBody>
        </p:sp>
        <p:sp>
          <p:nvSpPr>
            <p:cNvPr id="29" name="Text Box 29">
              <a:extLst>
                <a:ext uri="{FF2B5EF4-FFF2-40B4-BE49-F238E27FC236}">
                  <a16:creationId xmlns:a16="http://schemas.microsoft.com/office/drawing/2014/main" id="{ABF4B8A9-37A0-9062-DE03-D4C6C766614E}"/>
                </a:ext>
              </a:extLst>
            </p:cNvPr>
            <p:cNvSpPr txBox="1">
              <a:spLocks noChangeAspect="1" noChangeArrowheads="1"/>
            </p:cNvSpPr>
            <p:nvPr/>
          </p:nvSpPr>
          <p:spPr bwMode="auto">
            <a:xfrm>
              <a:off x="4154" y="2831"/>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4</a:t>
              </a:r>
            </a:p>
          </p:txBody>
        </p:sp>
        <p:sp>
          <p:nvSpPr>
            <p:cNvPr id="30" name="Line 30">
              <a:extLst>
                <a:ext uri="{FF2B5EF4-FFF2-40B4-BE49-F238E27FC236}">
                  <a16:creationId xmlns:a16="http://schemas.microsoft.com/office/drawing/2014/main" id="{F953FE5C-0E18-2CA8-25FA-E5845F074F9C}"/>
                </a:ext>
              </a:extLst>
            </p:cNvPr>
            <p:cNvSpPr>
              <a:spLocks noChangeAspect="1" noChangeShapeType="1"/>
            </p:cNvSpPr>
            <p:nvPr/>
          </p:nvSpPr>
          <p:spPr bwMode="auto">
            <a:xfrm flipH="1">
              <a:off x="3670" y="2631"/>
              <a:ext cx="88" cy="21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31" name="Line 31">
              <a:extLst>
                <a:ext uri="{FF2B5EF4-FFF2-40B4-BE49-F238E27FC236}">
                  <a16:creationId xmlns:a16="http://schemas.microsoft.com/office/drawing/2014/main" id="{9028523D-7A1A-4863-DAE3-B4F7BCBAA030}"/>
                </a:ext>
              </a:extLst>
            </p:cNvPr>
            <p:cNvSpPr>
              <a:spLocks noChangeAspect="1" noChangeShapeType="1"/>
            </p:cNvSpPr>
            <p:nvPr/>
          </p:nvSpPr>
          <p:spPr bwMode="auto">
            <a:xfrm>
              <a:off x="3890" y="2631"/>
              <a:ext cx="89" cy="21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32" name="Text Box 32">
              <a:extLst>
                <a:ext uri="{FF2B5EF4-FFF2-40B4-BE49-F238E27FC236}">
                  <a16:creationId xmlns:a16="http://schemas.microsoft.com/office/drawing/2014/main" id="{8F17CF5E-5AED-0ECD-BF60-A7EA2BFA9250}"/>
                </a:ext>
              </a:extLst>
            </p:cNvPr>
            <p:cNvSpPr txBox="1">
              <a:spLocks noChangeAspect="1" noChangeArrowheads="1"/>
            </p:cNvSpPr>
            <p:nvPr/>
          </p:nvSpPr>
          <p:spPr bwMode="auto">
            <a:xfrm>
              <a:off x="4309" y="2434"/>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V</a:t>
              </a:r>
            </a:p>
          </p:txBody>
        </p:sp>
        <p:sp>
          <p:nvSpPr>
            <p:cNvPr id="33" name="Text Box 33">
              <a:extLst>
                <a:ext uri="{FF2B5EF4-FFF2-40B4-BE49-F238E27FC236}">
                  <a16:creationId xmlns:a16="http://schemas.microsoft.com/office/drawing/2014/main" id="{571E8180-D79E-197A-61A2-7C224362EACA}"/>
                </a:ext>
              </a:extLst>
            </p:cNvPr>
            <p:cNvSpPr txBox="1">
              <a:spLocks noChangeAspect="1" noChangeArrowheads="1"/>
            </p:cNvSpPr>
            <p:nvPr/>
          </p:nvSpPr>
          <p:spPr bwMode="auto">
            <a:xfrm>
              <a:off x="3889" y="2831"/>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7</a:t>
              </a:r>
            </a:p>
          </p:txBody>
        </p:sp>
        <p:sp>
          <p:nvSpPr>
            <p:cNvPr id="34" name="Text Box 34">
              <a:extLst>
                <a:ext uri="{FF2B5EF4-FFF2-40B4-BE49-F238E27FC236}">
                  <a16:creationId xmlns:a16="http://schemas.microsoft.com/office/drawing/2014/main" id="{262885B2-5BFF-32D4-E017-68A48A518C8C}"/>
                </a:ext>
              </a:extLst>
            </p:cNvPr>
            <p:cNvSpPr txBox="1">
              <a:spLocks noChangeAspect="1" noChangeArrowheads="1"/>
            </p:cNvSpPr>
            <p:nvPr/>
          </p:nvSpPr>
          <p:spPr bwMode="auto">
            <a:xfrm>
              <a:off x="4552" y="2831"/>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5</a:t>
              </a:r>
            </a:p>
          </p:txBody>
        </p:sp>
        <p:sp>
          <p:nvSpPr>
            <p:cNvPr id="35" name="Line 35">
              <a:extLst>
                <a:ext uri="{FF2B5EF4-FFF2-40B4-BE49-F238E27FC236}">
                  <a16:creationId xmlns:a16="http://schemas.microsoft.com/office/drawing/2014/main" id="{EC49F92A-BF2D-EF00-0232-511129DA463B}"/>
                </a:ext>
              </a:extLst>
            </p:cNvPr>
            <p:cNvSpPr>
              <a:spLocks noChangeAspect="1" noChangeShapeType="1"/>
            </p:cNvSpPr>
            <p:nvPr/>
          </p:nvSpPr>
          <p:spPr bwMode="auto">
            <a:xfrm flipH="1">
              <a:off x="4276" y="2623"/>
              <a:ext cx="88" cy="221"/>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36" name="Line 36">
              <a:extLst>
                <a:ext uri="{FF2B5EF4-FFF2-40B4-BE49-F238E27FC236}">
                  <a16:creationId xmlns:a16="http://schemas.microsoft.com/office/drawing/2014/main" id="{9CAA1896-FB1E-0D8B-95FE-8683E206CB3B}"/>
                </a:ext>
              </a:extLst>
            </p:cNvPr>
            <p:cNvSpPr>
              <a:spLocks noChangeAspect="1" noChangeShapeType="1"/>
            </p:cNvSpPr>
            <p:nvPr/>
          </p:nvSpPr>
          <p:spPr bwMode="auto">
            <a:xfrm>
              <a:off x="4508" y="2623"/>
              <a:ext cx="133" cy="221"/>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37" name="Line 37">
              <a:extLst>
                <a:ext uri="{FF2B5EF4-FFF2-40B4-BE49-F238E27FC236}">
                  <a16:creationId xmlns:a16="http://schemas.microsoft.com/office/drawing/2014/main" id="{F7CB05F2-0312-165D-D928-F9AD1C1884AB}"/>
                </a:ext>
              </a:extLst>
            </p:cNvPr>
            <p:cNvSpPr>
              <a:spLocks noChangeAspect="1" noChangeShapeType="1"/>
            </p:cNvSpPr>
            <p:nvPr/>
          </p:nvSpPr>
          <p:spPr bwMode="auto">
            <a:xfrm>
              <a:off x="4023" y="1343"/>
              <a:ext cx="485" cy="26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eaLnBrk="1" hangingPunct="1">
                <a:defRPr/>
              </a:pPr>
              <a:endParaRPr lang="zh-TW" altLang="en-US">
                <a:latin typeface="Times New Roman" charset="0"/>
                <a:ea typeface="新細明體" charset="0"/>
              </a:endParaRPr>
            </a:p>
          </p:txBody>
        </p:sp>
        <p:sp>
          <p:nvSpPr>
            <p:cNvPr id="38" name="Line 38">
              <a:extLst>
                <a:ext uri="{FF2B5EF4-FFF2-40B4-BE49-F238E27FC236}">
                  <a16:creationId xmlns:a16="http://schemas.microsoft.com/office/drawing/2014/main" id="{29C940C8-C36E-0270-92C1-559EEAEB1356}"/>
                </a:ext>
              </a:extLst>
            </p:cNvPr>
            <p:cNvSpPr>
              <a:spLocks noChangeAspect="1" noChangeShapeType="1"/>
            </p:cNvSpPr>
            <p:nvPr/>
          </p:nvSpPr>
          <p:spPr bwMode="auto">
            <a:xfrm flipH="1">
              <a:off x="4244" y="1784"/>
              <a:ext cx="220" cy="26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39" name="Line 39">
              <a:extLst>
                <a:ext uri="{FF2B5EF4-FFF2-40B4-BE49-F238E27FC236}">
                  <a16:creationId xmlns:a16="http://schemas.microsoft.com/office/drawing/2014/main" id="{A730E059-AE10-9BC3-029B-686CFE666CE1}"/>
                </a:ext>
              </a:extLst>
            </p:cNvPr>
            <p:cNvSpPr>
              <a:spLocks noChangeAspect="1" noChangeShapeType="1"/>
            </p:cNvSpPr>
            <p:nvPr/>
          </p:nvSpPr>
          <p:spPr bwMode="auto">
            <a:xfrm>
              <a:off x="4685" y="1784"/>
              <a:ext cx="221" cy="26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grpSp>
      <p:sp>
        <p:nvSpPr>
          <p:cNvPr id="42" name="Text Box 42">
            <a:extLst>
              <a:ext uri="{FF2B5EF4-FFF2-40B4-BE49-F238E27FC236}">
                <a16:creationId xmlns:a16="http://schemas.microsoft.com/office/drawing/2014/main" id="{DDB102B4-644B-B8B8-9704-0832514706E5}"/>
              </a:ext>
            </a:extLst>
          </p:cNvPr>
          <p:cNvSpPr txBox="1">
            <a:spLocks noChangeAspect="1" noChangeArrowheads="1"/>
          </p:cNvSpPr>
          <p:nvPr/>
        </p:nvSpPr>
        <p:spPr bwMode="auto">
          <a:xfrm>
            <a:off x="8383588" y="5753789"/>
            <a:ext cx="2663825" cy="47625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21H67V45VH3HV</a:t>
            </a:r>
          </a:p>
        </p:txBody>
      </p:sp>
      <p:sp>
        <p:nvSpPr>
          <p:cNvPr id="49" name="AutoShape 316">
            <a:extLst>
              <a:ext uri="{FF2B5EF4-FFF2-40B4-BE49-F238E27FC236}">
                <a16:creationId xmlns:a16="http://schemas.microsoft.com/office/drawing/2014/main" id="{DE083237-B14D-8643-002C-EDDC866C3B54}"/>
              </a:ext>
            </a:extLst>
          </p:cNvPr>
          <p:cNvSpPr>
            <a:spLocks noChangeArrowheads="1"/>
          </p:cNvSpPr>
          <p:nvPr/>
        </p:nvSpPr>
        <p:spPr bwMode="auto">
          <a:xfrm rot="10800000">
            <a:off x="6952164" y="4513193"/>
            <a:ext cx="860717" cy="527211"/>
          </a:xfrm>
          <a:prstGeom prst="rightArrow">
            <a:avLst>
              <a:gd name="adj1" fmla="val 50102"/>
              <a:gd name="adj2" fmla="val 38150"/>
            </a:avLst>
          </a:prstGeom>
          <a:solidFill>
            <a:schemeClr val="tx1"/>
          </a:solidFill>
          <a:ln>
            <a:noFill/>
          </a:ln>
          <a:effec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pic>
        <p:nvPicPr>
          <p:cNvPr id="50" name="Picture 4" descr="Simulated Annealing optimization of a one-dimensional objective function |  Download Scientific Diagram">
            <a:extLst>
              <a:ext uri="{FF2B5EF4-FFF2-40B4-BE49-F238E27FC236}">
                <a16:creationId xmlns:a16="http://schemas.microsoft.com/office/drawing/2014/main" id="{6088EFEA-D866-0D6F-73E2-6970EF1A5693}"/>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3772" y="4024119"/>
            <a:ext cx="2851641" cy="2274573"/>
          </a:xfrm>
          <a:prstGeom prst="rect">
            <a:avLst/>
          </a:prstGeom>
          <a:noFill/>
          <a:extLst>
            <a:ext uri="{909E8E84-426E-40DD-AFC4-6F175D3DCCD1}">
              <a14:hiddenFill xmlns:a14="http://schemas.microsoft.com/office/drawing/2010/main">
                <a:solidFill>
                  <a:srgbClr val="FFFFFF"/>
                </a:solidFill>
              </a14:hiddenFill>
            </a:ext>
          </a:extLst>
        </p:spPr>
      </p:pic>
      <p:sp>
        <p:nvSpPr>
          <p:cNvPr id="51" name="Text Box 14">
            <a:extLst>
              <a:ext uri="{FF2B5EF4-FFF2-40B4-BE49-F238E27FC236}">
                <a16:creationId xmlns:a16="http://schemas.microsoft.com/office/drawing/2014/main" id="{0EFBED62-1C81-0A02-2D14-63DA11530BC6}"/>
              </a:ext>
            </a:extLst>
          </p:cNvPr>
          <p:cNvSpPr txBox="1">
            <a:spLocks noChangeAspect="1" noChangeArrowheads="1"/>
          </p:cNvSpPr>
          <p:nvPr/>
        </p:nvSpPr>
        <p:spPr bwMode="auto">
          <a:xfrm>
            <a:off x="8667326" y="2157411"/>
            <a:ext cx="179472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dirty="0">
                <a:solidFill>
                  <a:schemeClr val="tx2"/>
                </a:solidFill>
                <a:latin typeface="Arial" charset="0"/>
                <a:cs typeface="新細明體" charset="0"/>
              </a:rPr>
              <a:t>Slicing Tree</a:t>
            </a:r>
          </a:p>
        </p:txBody>
      </p:sp>
    </p:spTree>
    <p:extLst>
      <p:ext uri="{BB962C8B-B14F-4D97-AF65-F5344CB8AC3E}">
        <p14:creationId xmlns:p14="http://schemas.microsoft.com/office/powerpoint/2010/main" val="37696552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a:extLst>
              <a:ext uri="{FF2B5EF4-FFF2-40B4-BE49-F238E27FC236}">
                <a16:creationId xmlns:a16="http://schemas.microsoft.com/office/drawing/2014/main" id="{20978B6A-9C10-92DD-566A-A4B416964099}"/>
              </a:ext>
            </a:extLst>
          </p:cNvPr>
          <p:cNvSpPr>
            <a:spLocks noGrp="1" noChangeArrowheads="1"/>
          </p:cNvSpPr>
          <p:nvPr>
            <p:ph type="title"/>
          </p:nvPr>
        </p:nvSpPr>
        <p:spPr/>
        <p:txBody>
          <a:bodyPr/>
          <a:lstStyle/>
          <a:p>
            <a:r>
              <a:rPr lang="en-US" altLang="en-US" dirty="0"/>
              <a:t>Constraint Graphs after Move 2</a:t>
            </a:r>
          </a:p>
        </p:txBody>
      </p:sp>
      <p:pic>
        <p:nvPicPr>
          <p:cNvPr id="4" name="Picture 5">
            <a:extLst>
              <a:ext uri="{FF2B5EF4-FFF2-40B4-BE49-F238E27FC236}">
                <a16:creationId xmlns:a16="http://schemas.microsoft.com/office/drawing/2014/main" id="{5B806D83-4AFD-B066-5C26-D411D60A12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103"/>
          <a:stretch/>
        </p:blipFill>
        <p:spPr bwMode="auto">
          <a:xfrm>
            <a:off x="1606446" y="1516948"/>
            <a:ext cx="8687400" cy="5016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03565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a:extLst>
              <a:ext uri="{FF2B5EF4-FFF2-40B4-BE49-F238E27FC236}">
                <a16:creationId xmlns:a16="http://schemas.microsoft.com/office/drawing/2014/main" id="{9CD5F970-A29A-0E8A-0ACC-C5E2FF8BB69E}"/>
              </a:ext>
            </a:extLst>
          </p:cNvPr>
          <p:cNvSpPr>
            <a:spLocks noGrp="1" noChangeArrowheads="1"/>
          </p:cNvSpPr>
          <p:nvPr>
            <p:ph type="title"/>
          </p:nvPr>
        </p:nvSpPr>
        <p:spPr/>
        <p:txBody>
          <a:bodyPr/>
          <a:lstStyle/>
          <a:p>
            <a:r>
              <a:rPr lang="en-US" altLang="en-US" dirty="0"/>
              <a:t>Constructing Floorplan after Move 2</a:t>
            </a:r>
          </a:p>
        </p:txBody>
      </p:sp>
      <p:pic>
        <p:nvPicPr>
          <p:cNvPr id="284676" name="Picture 4">
            <a:extLst>
              <a:ext uri="{FF2B5EF4-FFF2-40B4-BE49-F238E27FC236}">
                <a16:creationId xmlns:a16="http://schemas.microsoft.com/office/drawing/2014/main" id="{01C17804-C56F-42C0-2D8E-5B2E945CE0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970" y="1603887"/>
            <a:ext cx="3669029" cy="4193532"/>
          </a:xfrm>
          <a:prstGeom prst="rect">
            <a:avLst/>
          </a:prstGeom>
          <a:noFill/>
          <a:extLst>
            <a:ext uri="{909E8E84-426E-40DD-AFC4-6F175D3DCCD1}">
              <a14:hiddenFill xmlns:a14="http://schemas.microsoft.com/office/drawing/2010/main">
                <a:solidFill>
                  <a:srgbClr val="FFFFFF"/>
                </a:solidFill>
              </a14:hiddenFill>
            </a:ext>
          </a:extLst>
        </p:spPr>
      </p:pic>
      <p:pic>
        <p:nvPicPr>
          <p:cNvPr id="284678" name="Picture 6">
            <a:extLst>
              <a:ext uri="{FF2B5EF4-FFF2-40B4-BE49-F238E27FC236}">
                <a16:creationId xmlns:a16="http://schemas.microsoft.com/office/drawing/2014/main" id="{AA6DEAF1-DED3-7F0D-5128-1B31E6DEBB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1762" y="1713016"/>
            <a:ext cx="4253268" cy="3924299"/>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a:extLst>
              <a:ext uri="{FF2B5EF4-FFF2-40B4-BE49-F238E27FC236}">
                <a16:creationId xmlns:a16="http://schemas.microsoft.com/office/drawing/2014/main" id="{F4A27274-A978-0235-9F61-6AD2CB25C231}"/>
              </a:ext>
            </a:extLst>
          </p:cNvPr>
          <p:cNvSpPr/>
          <p:nvPr/>
        </p:nvSpPr>
        <p:spPr>
          <a:xfrm>
            <a:off x="4765999" y="3155845"/>
            <a:ext cx="1919547" cy="100647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13</a:t>
            </a:r>
            <a:r>
              <a:rPr lang="en-US" altLang="en-US" sz="2400" dirty="0">
                <a:cs typeface="Times New Roman" panose="02020603050405020304" pitchFamily="18" charset="0"/>
              </a:rPr>
              <a:t>×</a:t>
            </a:r>
            <a:r>
              <a:rPr lang="en-US" sz="2400" dirty="0">
                <a:latin typeface="Arial" panose="020B0604020202020204" pitchFamily="34" charset="0"/>
                <a:cs typeface="Arial" panose="020B0604020202020204" pitchFamily="34" charset="0"/>
              </a:rPr>
              <a:t>12</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a:extLst>
              <a:ext uri="{FF2B5EF4-FFF2-40B4-BE49-F238E27FC236}">
                <a16:creationId xmlns:a16="http://schemas.microsoft.com/office/drawing/2014/main" id="{977633A0-F1AF-5B2F-1FA8-013FF57C907E}"/>
              </a:ext>
            </a:extLst>
          </p:cNvPr>
          <p:cNvSpPr>
            <a:spLocks noGrp="1" noChangeArrowheads="1"/>
          </p:cNvSpPr>
          <p:nvPr>
            <p:ph type="title"/>
          </p:nvPr>
        </p:nvSpPr>
        <p:spPr/>
        <p:txBody>
          <a:bodyPr/>
          <a:lstStyle/>
          <a:p>
            <a:r>
              <a:rPr lang="en-US" altLang="en-US" dirty="0"/>
              <a:t>Impacts of Move 1 and Move 2</a:t>
            </a:r>
          </a:p>
        </p:txBody>
      </p:sp>
      <p:sp>
        <p:nvSpPr>
          <p:cNvPr id="285699" name="Rectangle 3">
            <a:extLst>
              <a:ext uri="{FF2B5EF4-FFF2-40B4-BE49-F238E27FC236}">
                <a16:creationId xmlns:a16="http://schemas.microsoft.com/office/drawing/2014/main" id="{7D16F44F-26BC-9D87-66C5-AEE9508CA3F7}"/>
              </a:ext>
            </a:extLst>
          </p:cNvPr>
          <p:cNvSpPr>
            <a:spLocks noGrp="1" noChangeArrowheads="1"/>
          </p:cNvSpPr>
          <p:nvPr>
            <p:ph type="body" idx="1"/>
          </p:nvPr>
        </p:nvSpPr>
        <p:spPr/>
        <p:txBody>
          <a:bodyPr/>
          <a:lstStyle/>
          <a:p>
            <a:r>
              <a:rPr lang="en-US" altLang="en-US" dirty="0"/>
              <a:t>Floorplan dimension changes from 11</a:t>
            </a:r>
            <a:r>
              <a:rPr lang="en-US" altLang="en-US" dirty="0">
                <a:cs typeface="Times New Roman" panose="02020603050405020304" pitchFamily="18" charset="0"/>
              </a:rPr>
              <a:t>×15 to </a:t>
            </a:r>
            <a:r>
              <a:rPr lang="en-US" altLang="en-US" dirty="0"/>
              <a:t>13</a:t>
            </a:r>
            <a:r>
              <a:rPr lang="en-US" altLang="en-US" dirty="0">
                <a:cs typeface="Times New Roman" panose="02020603050405020304" pitchFamily="18" charset="0"/>
              </a:rPr>
              <a:t>×14 to </a:t>
            </a:r>
            <a:r>
              <a:rPr lang="en-US" altLang="en-US" dirty="0"/>
              <a:t>13</a:t>
            </a:r>
            <a:r>
              <a:rPr lang="en-US" altLang="en-US" dirty="0">
                <a:cs typeface="Times New Roman" panose="02020603050405020304" pitchFamily="18" charset="0"/>
              </a:rPr>
              <a:t>×12 </a:t>
            </a:r>
          </a:p>
        </p:txBody>
      </p:sp>
      <p:pic>
        <p:nvPicPr>
          <p:cNvPr id="285700" name="Picture 4">
            <a:extLst>
              <a:ext uri="{FF2B5EF4-FFF2-40B4-BE49-F238E27FC236}">
                <a16:creationId xmlns:a16="http://schemas.microsoft.com/office/drawing/2014/main" id="{2F7077DA-CA33-59B5-2EB2-9730FA6CB2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2218647"/>
            <a:ext cx="10522011" cy="36874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EB885-7D41-2A4A-88E4-B0F84A797C2C}"/>
              </a:ext>
            </a:extLst>
          </p:cNvPr>
          <p:cNvSpPr>
            <a:spLocks noGrp="1"/>
          </p:cNvSpPr>
          <p:nvPr>
            <p:ph type="title"/>
          </p:nvPr>
        </p:nvSpPr>
        <p:spPr/>
        <p:txBody>
          <a:bodyPr>
            <a:normAutofit/>
          </a:bodyPr>
          <a:lstStyle/>
          <a:p>
            <a:r>
              <a:rPr lang="en-US" dirty="0"/>
              <a:t>Simulated Annealing (SA) Algorithm</a:t>
            </a:r>
          </a:p>
        </p:txBody>
      </p:sp>
      <p:sp>
        <p:nvSpPr>
          <p:cNvPr id="41" name="Rectangle 3">
            <a:extLst>
              <a:ext uri="{FF2B5EF4-FFF2-40B4-BE49-F238E27FC236}">
                <a16:creationId xmlns:a16="http://schemas.microsoft.com/office/drawing/2014/main" id="{FEDC3EC2-4256-984F-8FF5-9C13E6186B4C}"/>
              </a:ext>
            </a:extLst>
          </p:cNvPr>
          <p:cNvSpPr txBox="1">
            <a:spLocks noChangeArrowheads="1"/>
          </p:cNvSpPr>
          <p:nvPr/>
        </p:nvSpPr>
        <p:spPr>
          <a:xfrm>
            <a:off x="740228" y="1392692"/>
            <a:ext cx="10613571" cy="5715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buFontTx/>
              <a:buNone/>
            </a:pPr>
            <a:r>
              <a:rPr lang="en-US" altLang="zh-TW" sz="2200" dirty="0">
                <a:ea typeface="新細明體" panose="02020500000000000000" pitchFamily="18" charset="-120"/>
              </a:rPr>
              <a:t>1 </a:t>
            </a:r>
            <a:r>
              <a:rPr lang="en-US" altLang="zh-TW" sz="2200" b="1" dirty="0">
                <a:ea typeface="新細明體" panose="02020500000000000000" pitchFamily="18" charset="-120"/>
              </a:rPr>
              <a:t>begin</a:t>
            </a:r>
          </a:p>
          <a:p>
            <a:pPr>
              <a:spcBef>
                <a:spcPts val="400"/>
              </a:spcBef>
              <a:buFontTx/>
              <a:buNone/>
            </a:pPr>
            <a:r>
              <a:rPr lang="en-US" altLang="zh-TW" sz="2200" dirty="0">
                <a:ea typeface="新細明體" panose="02020500000000000000" pitchFamily="18" charset="-120"/>
              </a:rPr>
              <a:t>2 Get an initial solution </a:t>
            </a:r>
            <a:r>
              <a:rPr lang="en-US" altLang="zh-TW" sz="2200" i="1" dirty="0">
                <a:ea typeface="新細明體" panose="02020500000000000000" pitchFamily="18" charset="-120"/>
              </a:rPr>
              <a:t>S</a:t>
            </a:r>
            <a:r>
              <a:rPr lang="en-US" altLang="zh-TW" sz="2200" dirty="0">
                <a:ea typeface="新細明體" panose="02020500000000000000" pitchFamily="18" charset="-120"/>
              </a:rPr>
              <a:t>;</a:t>
            </a:r>
          </a:p>
          <a:p>
            <a:pPr>
              <a:spcBef>
                <a:spcPts val="400"/>
              </a:spcBef>
              <a:buFontTx/>
              <a:buNone/>
            </a:pPr>
            <a:r>
              <a:rPr lang="en-US" altLang="zh-TW" sz="2200" dirty="0">
                <a:ea typeface="新細明體" panose="02020500000000000000" pitchFamily="18" charset="-120"/>
              </a:rPr>
              <a:t>3 Get an initial temperature </a:t>
            </a:r>
            <a:r>
              <a:rPr lang="en-US" altLang="zh-TW" sz="2200" i="1" dirty="0">
                <a:ea typeface="新細明體" panose="02020500000000000000" pitchFamily="18" charset="-120"/>
              </a:rPr>
              <a:t>T</a:t>
            </a:r>
            <a:r>
              <a:rPr lang="en-US" altLang="zh-TW" sz="2200" dirty="0">
                <a:ea typeface="新細明體" panose="02020500000000000000" pitchFamily="18" charset="-120"/>
              </a:rPr>
              <a:t> &gt; 0;</a:t>
            </a:r>
          </a:p>
          <a:p>
            <a:pPr>
              <a:spcBef>
                <a:spcPts val="400"/>
              </a:spcBef>
              <a:buFontTx/>
              <a:buNone/>
            </a:pPr>
            <a:r>
              <a:rPr lang="en-US" altLang="zh-TW" sz="2200" dirty="0">
                <a:ea typeface="新細明體" panose="02020500000000000000" pitchFamily="18" charset="-120"/>
              </a:rPr>
              <a:t>4 </a:t>
            </a:r>
            <a:r>
              <a:rPr lang="en-US" altLang="zh-TW" sz="2200" b="1" dirty="0">
                <a:ea typeface="新細明體" panose="02020500000000000000" pitchFamily="18" charset="-120"/>
              </a:rPr>
              <a:t>while</a:t>
            </a:r>
            <a:r>
              <a:rPr lang="en-US" altLang="zh-TW" sz="2200" dirty="0">
                <a:ea typeface="新細明體" panose="02020500000000000000" pitchFamily="18" charset="-120"/>
              </a:rPr>
              <a:t> not yet “frozen” </a:t>
            </a:r>
            <a:r>
              <a:rPr lang="en-US" altLang="zh-TW" sz="2200" b="1" dirty="0">
                <a:ea typeface="新細明體" panose="02020500000000000000" pitchFamily="18" charset="-120"/>
              </a:rPr>
              <a:t>do</a:t>
            </a:r>
          </a:p>
          <a:p>
            <a:pPr>
              <a:spcBef>
                <a:spcPts val="400"/>
              </a:spcBef>
              <a:buFontTx/>
              <a:buNone/>
            </a:pPr>
            <a:r>
              <a:rPr lang="en-US" altLang="zh-TW" sz="2200" dirty="0">
                <a:ea typeface="新細明體" panose="02020500000000000000" pitchFamily="18" charset="-120"/>
              </a:rPr>
              <a:t>5     </a:t>
            </a:r>
            <a:r>
              <a:rPr lang="en-US" altLang="zh-TW" sz="2200" b="1" dirty="0">
                <a:ea typeface="新細明體" panose="02020500000000000000" pitchFamily="18" charset="-120"/>
              </a:rPr>
              <a:t>for</a:t>
            </a:r>
            <a:r>
              <a:rPr lang="en-US" altLang="zh-TW" sz="2200" dirty="0">
                <a:ea typeface="新細明體" panose="02020500000000000000" pitchFamily="18" charset="-120"/>
              </a:rPr>
              <a:t> 1  </a:t>
            </a:r>
            <a:r>
              <a:rPr lang="en-US" altLang="zh-TW" sz="2200" i="1" dirty="0" err="1">
                <a:ea typeface="新細明體" panose="02020500000000000000" pitchFamily="18" charset="-120"/>
              </a:rPr>
              <a:t>i</a:t>
            </a:r>
            <a:r>
              <a:rPr lang="en-US" altLang="zh-TW" sz="2200" i="1" dirty="0">
                <a:ea typeface="新細明體" panose="02020500000000000000" pitchFamily="18" charset="-120"/>
              </a:rPr>
              <a:t>  P</a:t>
            </a:r>
            <a:r>
              <a:rPr lang="en-US" altLang="zh-TW" sz="2200" dirty="0">
                <a:ea typeface="新細明體" panose="02020500000000000000" pitchFamily="18" charset="-120"/>
              </a:rPr>
              <a:t> </a:t>
            </a:r>
            <a:r>
              <a:rPr lang="en-US" altLang="zh-TW" sz="2200" b="1" dirty="0">
                <a:ea typeface="新細明體" panose="02020500000000000000" pitchFamily="18" charset="-120"/>
              </a:rPr>
              <a:t>do</a:t>
            </a:r>
          </a:p>
          <a:p>
            <a:pPr>
              <a:spcBef>
                <a:spcPts val="400"/>
              </a:spcBef>
              <a:buFontTx/>
              <a:buNone/>
            </a:pPr>
            <a:r>
              <a:rPr lang="en-US" altLang="zh-TW" sz="2200" dirty="0">
                <a:ea typeface="新細明體" panose="02020500000000000000" pitchFamily="18" charset="-120"/>
              </a:rPr>
              <a:t>6         Pick a random neighbor </a:t>
            </a:r>
            <a:r>
              <a:rPr lang="en-US" altLang="zh-TW" sz="2200" i="1" dirty="0">
                <a:ea typeface="新細明體" panose="02020500000000000000" pitchFamily="18" charset="-120"/>
              </a:rPr>
              <a:t>S</a:t>
            </a:r>
            <a:r>
              <a:rPr lang="en-US" altLang="zh-TW" sz="2200" dirty="0">
                <a:ea typeface="新細明體" panose="02020500000000000000" pitchFamily="18" charset="-120"/>
              </a:rPr>
              <a:t>’ of </a:t>
            </a:r>
            <a:r>
              <a:rPr lang="en-US" altLang="zh-TW" sz="2200" i="1" dirty="0">
                <a:ea typeface="新細明體" panose="02020500000000000000" pitchFamily="18" charset="-120"/>
              </a:rPr>
              <a:t>S</a:t>
            </a:r>
            <a:r>
              <a:rPr lang="en-US" altLang="zh-TW" sz="2200" dirty="0">
                <a:ea typeface="新細明體" panose="02020500000000000000" pitchFamily="18" charset="-120"/>
              </a:rPr>
              <a:t>;</a:t>
            </a:r>
          </a:p>
          <a:p>
            <a:pPr>
              <a:spcBef>
                <a:spcPts val="400"/>
              </a:spcBef>
              <a:buFontTx/>
              <a:buNone/>
            </a:pPr>
            <a:r>
              <a:rPr lang="en-US" altLang="zh-TW" sz="2200" dirty="0">
                <a:ea typeface="新細明體" panose="02020500000000000000" pitchFamily="18" charset="-120"/>
              </a:rPr>
              <a:t>7         △</a:t>
            </a:r>
            <a:r>
              <a:rPr lang="en-US" altLang="zh-TW" sz="2200" dirty="0">
                <a:ea typeface="新細明體" panose="02020500000000000000" pitchFamily="18" charset="-120"/>
                <a:sym typeface="Wingdings" pitchFamily="2" charset="2"/>
              </a:rPr>
              <a:t> </a:t>
            </a:r>
            <a:r>
              <a:rPr lang="en-US" altLang="zh-TW" sz="2200" i="1" dirty="0">
                <a:ea typeface="新細明體" panose="02020500000000000000" pitchFamily="18" charset="-120"/>
                <a:sym typeface="Wingdings" pitchFamily="2" charset="2"/>
              </a:rPr>
              <a:t>cost</a:t>
            </a:r>
            <a:r>
              <a:rPr lang="en-US" altLang="zh-TW" sz="2200" dirty="0">
                <a:ea typeface="新細明體" panose="02020500000000000000" pitchFamily="18" charset="-120"/>
                <a:sym typeface="Wingdings" pitchFamily="2" charset="2"/>
              </a:rPr>
              <a:t>(</a:t>
            </a:r>
            <a:r>
              <a:rPr lang="en-US" altLang="zh-TW" sz="2200" i="1" dirty="0">
                <a:ea typeface="新細明體" panose="02020500000000000000" pitchFamily="18" charset="-120"/>
                <a:sym typeface="Wingdings" pitchFamily="2" charset="2"/>
              </a:rPr>
              <a:t>S</a:t>
            </a:r>
            <a:r>
              <a:rPr lang="en-US" altLang="zh-TW" sz="2200" dirty="0">
                <a:ea typeface="新細明體" panose="02020500000000000000" pitchFamily="18" charset="-120"/>
                <a:sym typeface="Wingdings" pitchFamily="2" charset="2"/>
              </a:rPr>
              <a:t>’) – </a:t>
            </a:r>
            <a:r>
              <a:rPr lang="en-US" altLang="zh-TW" sz="2200" i="1" dirty="0">
                <a:ea typeface="新細明體" panose="02020500000000000000" pitchFamily="18" charset="-120"/>
                <a:sym typeface="Wingdings" pitchFamily="2" charset="2"/>
              </a:rPr>
              <a:t>cost</a:t>
            </a:r>
            <a:r>
              <a:rPr lang="en-US" altLang="zh-TW" sz="2200" dirty="0">
                <a:ea typeface="新細明體" panose="02020500000000000000" pitchFamily="18" charset="-120"/>
                <a:sym typeface="Wingdings" pitchFamily="2" charset="2"/>
              </a:rPr>
              <a:t>(</a:t>
            </a:r>
            <a:r>
              <a:rPr lang="en-US" altLang="zh-TW" sz="2200" i="1" dirty="0">
                <a:ea typeface="新細明體" panose="02020500000000000000" pitchFamily="18" charset="-120"/>
                <a:sym typeface="Wingdings" pitchFamily="2" charset="2"/>
              </a:rPr>
              <a:t>S</a:t>
            </a:r>
            <a:r>
              <a:rPr lang="en-US" altLang="zh-TW" sz="2200" dirty="0">
                <a:ea typeface="新細明體" panose="02020500000000000000" pitchFamily="18" charset="-120"/>
                <a:sym typeface="Wingdings" pitchFamily="2" charset="2"/>
              </a:rPr>
              <a:t>);</a:t>
            </a:r>
            <a:br>
              <a:rPr lang="en-US" altLang="zh-TW" sz="2200" dirty="0">
                <a:ea typeface="新細明體" panose="02020500000000000000" pitchFamily="18" charset="-120"/>
                <a:sym typeface="Wingdings" pitchFamily="2" charset="2"/>
              </a:rPr>
            </a:br>
            <a:r>
              <a:rPr lang="en-US" altLang="zh-TW" sz="2200" dirty="0">
                <a:ea typeface="新細明體" panose="02020500000000000000" pitchFamily="18" charset="-120"/>
                <a:sym typeface="Wingdings" pitchFamily="2" charset="2"/>
              </a:rPr>
              <a:t>       /* down hill move */</a:t>
            </a:r>
          </a:p>
          <a:p>
            <a:pPr>
              <a:spcBef>
                <a:spcPts val="400"/>
              </a:spcBef>
              <a:buFontTx/>
              <a:buNone/>
            </a:pPr>
            <a:r>
              <a:rPr lang="en-US" altLang="zh-TW" sz="2200" dirty="0">
                <a:ea typeface="新細明體" panose="02020500000000000000" pitchFamily="18" charset="-120"/>
              </a:rPr>
              <a:t>8         </a:t>
            </a:r>
            <a:r>
              <a:rPr lang="en-US" altLang="zh-TW" sz="2200" b="1" dirty="0">
                <a:ea typeface="新細明體" panose="02020500000000000000" pitchFamily="18" charset="-120"/>
              </a:rPr>
              <a:t>if</a:t>
            </a:r>
            <a:r>
              <a:rPr lang="en-US" altLang="zh-TW" sz="2200" dirty="0">
                <a:ea typeface="新細明體" panose="02020500000000000000" pitchFamily="18" charset="-120"/>
              </a:rPr>
              <a:t> △  0 </a:t>
            </a:r>
            <a:r>
              <a:rPr lang="en-US" altLang="zh-TW" sz="2200" b="1" dirty="0">
                <a:ea typeface="新細明體" panose="02020500000000000000" pitchFamily="18" charset="-120"/>
              </a:rPr>
              <a:t>then</a:t>
            </a:r>
            <a:r>
              <a:rPr lang="en-US" altLang="zh-TW" sz="2200" dirty="0">
                <a:ea typeface="新細明體" panose="02020500000000000000" pitchFamily="18" charset="-120"/>
              </a:rPr>
              <a:t> </a:t>
            </a:r>
            <a:r>
              <a:rPr lang="en-US" altLang="zh-TW" sz="2200" i="1" dirty="0">
                <a:ea typeface="新細明體" panose="02020500000000000000" pitchFamily="18" charset="-120"/>
              </a:rPr>
              <a:t>S</a:t>
            </a:r>
            <a:r>
              <a:rPr lang="en-US" altLang="zh-TW" sz="2200" dirty="0">
                <a:ea typeface="新細明體" panose="02020500000000000000" pitchFamily="18" charset="-120"/>
                <a:sym typeface="Wingdings" pitchFamily="2" charset="2"/>
              </a:rPr>
              <a:t></a:t>
            </a:r>
            <a:r>
              <a:rPr lang="en-US" altLang="zh-TW" sz="2200" i="1" dirty="0">
                <a:ea typeface="新細明體" panose="02020500000000000000" pitchFamily="18" charset="-120"/>
                <a:sym typeface="Wingdings" pitchFamily="2" charset="2"/>
              </a:rPr>
              <a:t>S</a:t>
            </a:r>
            <a:r>
              <a:rPr lang="en-US" altLang="zh-TW" sz="2200" dirty="0">
                <a:ea typeface="新細明體" panose="02020500000000000000" pitchFamily="18" charset="-120"/>
                <a:sym typeface="Wingdings" pitchFamily="2" charset="2"/>
              </a:rPr>
              <a:t>’</a:t>
            </a:r>
            <a:br>
              <a:rPr lang="en-US" altLang="zh-TW" sz="2200" dirty="0">
                <a:ea typeface="新細明體" panose="02020500000000000000" pitchFamily="18" charset="-120"/>
                <a:sym typeface="Wingdings" pitchFamily="2" charset="2"/>
              </a:rPr>
            </a:br>
            <a:r>
              <a:rPr lang="en-US" altLang="zh-TW" sz="2200" dirty="0">
                <a:ea typeface="新細明體" panose="02020500000000000000" pitchFamily="18" charset="-120"/>
                <a:sym typeface="Wingdings" pitchFamily="2" charset="2"/>
              </a:rPr>
              <a:t>       /* uphill move */</a:t>
            </a:r>
          </a:p>
          <a:p>
            <a:pPr>
              <a:spcBef>
                <a:spcPts val="400"/>
              </a:spcBef>
              <a:buFontTx/>
              <a:buNone/>
            </a:pPr>
            <a:r>
              <a:rPr lang="en-US" altLang="zh-TW" sz="2200" dirty="0">
                <a:ea typeface="新細明體" panose="02020500000000000000" pitchFamily="18" charset="-120"/>
              </a:rPr>
              <a:t>9         </a:t>
            </a:r>
            <a:r>
              <a:rPr lang="en-US" altLang="zh-TW" sz="2200" b="1" dirty="0">
                <a:ea typeface="新細明體" panose="02020500000000000000" pitchFamily="18" charset="-120"/>
              </a:rPr>
              <a:t>if</a:t>
            </a:r>
            <a:r>
              <a:rPr lang="en-US" altLang="zh-TW" sz="2200" dirty="0">
                <a:ea typeface="新細明體" panose="02020500000000000000" pitchFamily="18" charset="-120"/>
              </a:rPr>
              <a:t> △ &gt; 0 </a:t>
            </a:r>
            <a:r>
              <a:rPr lang="en-US" altLang="zh-TW" sz="2200" b="1" dirty="0">
                <a:ea typeface="新細明體" panose="02020500000000000000" pitchFamily="18" charset="-120"/>
              </a:rPr>
              <a:t>then</a:t>
            </a:r>
            <a:r>
              <a:rPr lang="en-US" altLang="zh-TW" sz="2200" dirty="0">
                <a:ea typeface="新細明體" panose="02020500000000000000" pitchFamily="18" charset="-120"/>
              </a:rPr>
              <a:t> </a:t>
            </a:r>
            <a:r>
              <a:rPr lang="en-US" altLang="zh-TW" sz="2200" i="1" dirty="0">
                <a:ea typeface="新細明體" panose="02020500000000000000" pitchFamily="18" charset="-120"/>
              </a:rPr>
              <a:t>S</a:t>
            </a:r>
            <a:r>
              <a:rPr lang="en-US" altLang="zh-TW" sz="2200" dirty="0">
                <a:ea typeface="新細明體" panose="02020500000000000000" pitchFamily="18" charset="-120"/>
                <a:sym typeface="Wingdings" pitchFamily="2" charset="2"/>
              </a:rPr>
              <a:t></a:t>
            </a:r>
            <a:r>
              <a:rPr lang="en-US" altLang="zh-TW" sz="2200" i="1" dirty="0">
                <a:ea typeface="新細明體" panose="02020500000000000000" pitchFamily="18" charset="-120"/>
                <a:sym typeface="Wingdings" pitchFamily="2" charset="2"/>
              </a:rPr>
              <a:t>S</a:t>
            </a:r>
            <a:r>
              <a:rPr lang="en-US" altLang="zh-TW" sz="2200" dirty="0">
                <a:ea typeface="新細明體" panose="02020500000000000000" pitchFamily="18" charset="-120"/>
                <a:sym typeface="Wingdings" pitchFamily="2" charset="2"/>
              </a:rPr>
              <a:t>’ with probability;</a:t>
            </a:r>
          </a:p>
          <a:p>
            <a:pPr>
              <a:spcBef>
                <a:spcPts val="400"/>
              </a:spcBef>
              <a:buFontTx/>
              <a:buNone/>
            </a:pPr>
            <a:r>
              <a:rPr lang="en-US" altLang="zh-TW" sz="2200" dirty="0">
                <a:ea typeface="新細明體" panose="02020500000000000000" pitchFamily="18" charset="-120"/>
              </a:rPr>
              <a:t>10   </a:t>
            </a:r>
            <a:r>
              <a:rPr lang="en-US" altLang="zh-TW" sz="2200" i="1" dirty="0" err="1">
                <a:ea typeface="新細明體" panose="02020500000000000000" pitchFamily="18" charset="-120"/>
              </a:rPr>
              <a:t>T</a:t>
            </a:r>
            <a:r>
              <a:rPr lang="en-US" altLang="zh-TW" sz="2200" dirty="0" err="1">
                <a:ea typeface="新細明體" panose="02020500000000000000" pitchFamily="18" charset="-120"/>
                <a:sym typeface="Wingdings" pitchFamily="2" charset="2"/>
              </a:rPr>
              <a:t></a:t>
            </a:r>
            <a:r>
              <a:rPr lang="en-US" altLang="zh-TW" sz="2200" i="1" dirty="0" err="1">
                <a:ea typeface="新細明體" panose="02020500000000000000" pitchFamily="18" charset="-120"/>
                <a:sym typeface="Wingdings" pitchFamily="2" charset="2"/>
              </a:rPr>
              <a:t>rT</a:t>
            </a:r>
            <a:r>
              <a:rPr lang="en-US" altLang="zh-TW" sz="2200" i="1" dirty="0">
                <a:ea typeface="新細明體" panose="02020500000000000000" pitchFamily="18" charset="-120"/>
                <a:sym typeface="Wingdings" pitchFamily="2" charset="2"/>
              </a:rPr>
              <a:t> </a:t>
            </a:r>
            <a:r>
              <a:rPr lang="en-US" altLang="zh-TW" sz="2200" dirty="0">
                <a:ea typeface="新細明體" panose="02020500000000000000" pitchFamily="18" charset="-120"/>
                <a:sym typeface="Wingdings" pitchFamily="2" charset="2"/>
              </a:rPr>
              <a:t>; /* reduce temperature */</a:t>
            </a:r>
          </a:p>
          <a:p>
            <a:pPr>
              <a:spcBef>
                <a:spcPts val="400"/>
              </a:spcBef>
              <a:buFontTx/>
              <a:buNone/>
            </a:pPr>
            <a:r>
              <a:rPr lang="en-US" altLang="zh-TW" sz="2200" dirty="0">
                <a:ea typeface="新細明體" panose="02020500000000000000" pitchFamily="18" charset="-120"/>
              </a:rPr>
              <a:t>11 </a:t>
            </a:r>
            <a:r>
              <a:rPr lang="en-US" altLang="zh-TW" sz="2200" b="1" dirty="0">
                <a:ea typeface="新細明體" panose="02020500000000000000" pitchFamily="18" charset="-120"/>
              </a:rPr>
              <a:t>return</a:t>
            </a:r>
            <a:r>
              <a:rPr lang="en-US" altLang="zh-TW" sz="2200" dirty="0">
                <a:ea typeface="新細明體" panose="02020500000000000000" pitchFamily="18" charset="-120"/>
              </a:rPr>
              <a:t> S</a:t>
            </a:r>
          </a:p>
          <a:p>
            <a:pPr>
              <a:spcBef>
                <a:spcPts val="400"/>
              </a:spcBef>
              <a:buFontTx/>
              <a:buNone/>
            </a:pPr>
            <a:r>
              <a:rPr lang="en-US" altLang="zh-TW" sz="2200" dirty="0">
                <a:ea typeface="新細明體" panose="02020500000000000000" pitchFamily="18" charset="-120"/>
              </a:rPr>
              <a:t>12 </a:t>
            </a:r>
            <a:r>
              <a:rPr lang="en-US" altLang="zh-TW" sz="2200" b="1" dirty="0">
                <a:ea typeface="新細明體" panose="02020500000000000000" pitchFamily="18" charset="-120"/>
              </a:rPr>
              <a:t>end</a:t>
            </a:r>
          </a:p>
        </p:txBody>
      </p:sp>
      <p:sp>
        <p:nvSpPr>
          <p:cNvPr id="4" name="Content Placeholder 2">
            <a:extLst>
              <a:ext uri="{FF2B5EF4-FFF2-40B4-BE49-F238E27FC236}">
                <a16:creationId xmlns:a16="http://schemas.microsoft.com/office/drawing/2014/main" id="{44B50A9C-E5C4-9698-AC9D-ABCD2C8931F9}"/>
              </a:ext>
            </a:extLst>
          </p:cNvPr>
          <p:cNvSpPr>
            <a:spLocks noGrp="1"/>
          </p:cNvSpPr>
          <p:nvPr>
            <p:ph idx="1"/>
          </p:nvPr>
        </p:nvSpPr>
        <p:spPr>
          <a:xfrm>
            <a:off x="6676008" y="1466849"/>
            <a:ext cx="4677792" cy="4710113"/>
          </a:xfrm>
          <a:solidFill>
            <a:schemeClr val="accent6">
              <a:lumMod val="20000"/>
              <a:lumOff val="80000"/>
            </a:schemeClr>
          </a:solidFill>
        </p:spPr>
        <p:txBody>
          <a:bodyPr/>
          <a:lstStyle/>
          <a:p>
            <a:pPr eaLnBrk="1" hangingPunct="1">
              <a:defRPr/>
            </a:pPr>
            <a:r>
              <a:rPr kumimoji="0" lang="en-US" altLang="zh-TW" dirty="0" err="1">
                <a:ea typeface="新細明體" pitchFamily="18" charset="-120"/>
              </a:rPr>
              <a:t>T</a:t>
            </a:r>
            <a:r>
              <a:rPr kumimoji="0" lang="en-US" altLang="zh-TW" baseline="-25000" dirty="0" err="1">
                <a:ea typeface="新細明體" pitchFamily="18" charset="-120"/>
              </a:rPr>
              <a:t>i</a:t>
            </a:r>
            <a:r>
              <a:rPr kumimoji="0" lang="en-US" altLang="zh-TW" dirty="0">
                <a:ea typeface="新細明體" pitchFamily="18" charset="-120"/>
              </a:rPr>
              <a:t> = </a:t>
            </a:r>
            <a:r>
              <a:rPr kumimoji="0" lang="en-US" altLang="zh-TW" dirty="0">
                <a:latin typeface="Symbol" pitchFamily="18" charset="2"/>
                <a:ea typeface="新細明體" pitchFamily="18" charset="-120"/>
              </a:rPr>
              <a:t>a</a:t>
            </a:r>
            <a:r>
              <a:rPr kumimoji="0" lang="en-US" altLang="zh-TW" dirty="0">
                <a:ea typeface="新細明體" pitchFamily="18" charset="-120"/>
              </a:rPr>
              <a:t>T</a:t>
            </a:r>
            <a:r>
              <a:rPr kumimoji="0" lang="en-US" altLang="zh-TW" baseline="-25000" dirty="0">
                <a:ea typeface="新細明體" pitchFamily="18" charset="-120"/>
              </a:rPr>
              <a:t>i-1</a:t>
            </a:r>
            <a:r>
              <a:rPr kumimoji="0" lang="en-US" altLang="zh-TW" dirty="0">
                <a:ea typeface="新細明體" pitchFamily="18" charset="-120"/>
              </a:rPr>
              <a:t> where </a:t>
            </a:r>
            <a:r>
              <a:rPr kumimoji="0" lang="en-US" altLang="zh-TW" dirty="0">
                <a:latin typeface="Symbol" pitchFamily="18" charset="2"/>
                <a:ea typeface="新細明體" pitchFamily="18" charset="-120"/>
              </a:rPr>
              <a:t>a</a:t>
            </a:r>
            <a:r>
              <a:rPr kumimoji="0" lang="en-US" altLang="zh-TW" dirty="0">
                <a:ea typeface="新細明體" pitchFamily="18" charset="-120"/>
              </a:rPr>
              <a:t>=0.85</a:t>
            </a:r>
          </a:p>
          <a:p>
            <a:pPr eaLnBrk="1" hangingPunct="1">
              <a:defRPr/>
            </a:pPr>
            <a:r>
              <a:rPr kumimoji="0" lang="en-US" altLang="zh-TW" dirty="0">
                <a:ea typeface="新細明體" pitchFamily="18" charset="-120"/>
              </a:rPr>
              <a:t>At </a:t>
            </a:r>
            <a:r>
              <a:rPr lang="en-US" altLang="zh-TW" dirty="0" err="1">
                <a:ea typeface="新細明體" pitchFamily="18" charset="-120"/>
              </a:rPr>
              <a:t>T</a:t>
            </a:r>
            <a:r>
              <a:rPr lang="en-US" altLang="zh-TW" baseline="-25000" dirty="0" err="1">
                <a:ea typeface="新細明體" pitchFamily="18" charset="-120"/>
              </a:rPr>
              <a:t>i</a:t>
            </a:r>
            <a:r>
              <a:rPr kumimoji="0" lang="en-US" altLang="zh-TW" dirty="0">
                <a:ea typeface="新細明體" pitchFamily="18" charset="-120"/>
              </a:rPr>
              <a:t>, try k </a:t>
            </a:r>
            <a:r>
              <a:rPr kumimoji="0" lang="en-US" altLang="zh-TW" dirty="0">
                <a:ea typeface="新細明體" pitchFamily="18" charset="-120"/>
                <a:cs typeface="Arial" pitchFamily="34" charset="0"/>
              </a:rPr>
              <a:t>×</a:t>
            </a:r>
            <a:r>
              <a:rPr kumimoji="0" lang="en-US" altLang="zh-TW" dirty="0">
                <a:ea typeface="新細明體" pitchFamily="18" charset="-120"/>
              </a:rPr>
              <a:t> n moves </a:t>
            </a:r>
          </a:p>
          <a:p>
            <a:pPr lvl="1" eaLnBrk="1" hangingPunct="1">
              <a:defRPr/>
            </a:pPr>
            <a:r>
              <a:rPr kumimoji="0" lang="en-US" altLang="zh-TW" dirty="0">
                <a:ea typeface="新細明體" pitchFamily="18" charset="-120"/>
              </a:rPr>
              <a:t>k is around 5 to 10</a:t>
            </a:r>
          </a:p>
          <a:p>
            <a:pPr eaLnBrk="1" hangingPunct="1">
              <a:defRPr/>
            </a:pPr>
            <a:r>
              <a:rPr kumimoji="0" lang="en-US" altLang="zh-TW" dirty="0">
                <a:ea typeface="新細明體" pitchFamily="18" charset="-120"/>
              </a:rPr>
              <a:t>Stop the annealing when </a:t>
            </a:r>
          </a:p>
          <a:p>
            <a:pPr lvl="1" eaLnBrk="1" hangingPunct="1">
              <a:defRPr/>
            </a:pPr>
            <a:r>
              <a:rPr kumimoji="0" lang="en-US" altLang="zh-TW" dirty="0">
                <a:ea typeface="新細明體" pitchFamily="18" charset="-120"/>
              </a:rPr>
              <a:t># of accepted moves &lt; 5%</a:t>
            </a:r>
          </a:p>
          <a:p>
            <a:pPr lvl="1" eaLnBrk="1" hangingPunct="1">
              <a:defRPr/>
            </a:pPr>
            <a:r>
              <a:rPr kumimoji="0" lang="en-US" altLang="zh-TW" dirty="0">
                <a:ea typeface="新細明體" pitchFamily="18" charset="-120"/>
              </a:rPr>
              <a:t>or the temperature is low</a:t>
            </a:r>
          </a:p>
          <a:p>
            <a:pPr lvl="1" eaLnBrk="1" hangingPunct="1">
              <a:defRPr/>
            </a:pPr>
            <a:r>
              <a:rPr lang="en-US" altLang="zh-TW" dirty="0">
                <a:ea typeface="新細明體" pitchFamily="18" charset="-120"/>
              </a:rPr>
              <a:t>or until a max # of iterations</a:t>
            </a:r>
            <a:endParaRPr kumimoji="0" lang="en-US" altLang="zh-TW" dirty="0">
              <a:ea typeface="新細明體" pitchFamily="18" charset="-120"/>
            </a:endParaRPr>
          </a:p>
          <a:p>
            <a:pPr>
              <a:defRPr/>
            </a:pPr>
            <a:r>
              <a:rPr lang="en-US" altLang="zh-TW" dirty="0">
                <a:ea typeface="新細明體" pitchFamily="18" charset="-120"/>
              </a:rPr>
              <a:t>Cost metric: </a:t>
            </a:r>
            <a:r>
              <a:rPr kumimoji="0" lang="en-US" altLang="zh-TW" dirty="0" err="1">
                <a:latin typeface="Symbol" pitchFamily="18" charset="2"/>
                <a:ea typeface="新細明體" pitchFamily="18" charset="-120"/>
              </a:rPr>
              <a:t>a</a:t>
            </a:r>
            <a:r>
              <a:rPr kumimoji="0" lang="en-US" altLang="zh-TW" dirty="0" err="1">
                <a:ea typeface="新細明體" pitchFamily="18" charset="-120"/>
              </a:rPr>
              <a:t>A</a:t>
            </a:r>
            <a:r>
              <a:rPr kumimoji="0" lang="en-US" altLang="zh-TW" dirty="0">
                <a:ea typeface="新細明體" pitchFamily="18" charset="-120"/>
              </a:rPr>
              <a:t> + </a:t>
            </a:r>
            <a:r>
              <a:rPr kumimoji="0" lang="en-US" altLang="zh-TW" dirty="0" err="1">
                <a:latin typeface="Symbol" pitchFamily="18" charset="2"/>
                <a:ea typeface="新細明體" pitchFamily="18" charset="-120"/>
              </a:rPr>
              <a:t>b</a:t>
            </a:r>
            <a:r>
              <a:rPr kumimoji="0" lang="en-US" altLang="zh-TW" dirty="0" err="1">
                <a:ea typeface="新細明體" pitchFamily="18" charset="-120"/>
              </a:rPr>
              <a:t>L</a:t>
            </a:r>
            <a:endParaRPr kumimoji="0" lang="en-US" altLang="zh-TW" dirty="0">
              <a:ea typeface="新細明體" pitchFamily="18" charset="-120"/>
            </a:endParaRPr>
          </a:p>
          <a:p>
            <a:pPr lvl="1">
              <a:defRPr/>
            </a:pPr>
            <a:r>
              <a:rPr lang="en-US" altLang="zh-TW" dirty="0">
                <a:ea typeface="新細明體" pitchFamily="18" charset="-120"/>
              </a:rPr>
              <a:t>Area + Wirelength</a:t>
            </a:r>
            <a:endParaRPr kumimoji="0" lang="zh-TW" altLang="en-US" dirty="0">
              <a:ea typeface="新細明體" pitchFamily="18" charset="-120"/>
            </a:endParaRPr>
          </a:p>
          <a:p>
            <a:endParaRPr lang="en-US" dirty="0"/>
          </a:p>
        </p:txBody>
      </p:sp>
    </p:spTree>
    <p:extLst>
      <p:ext uri="{BB962C8B-B14F-4D97-AF65-F5344CB8AC3E}">
        <p14:creationId xmlns:p14="http://schemas.microsoft.com/office/powerpoint/2010/main" val="42912519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5476E-B00E-8C4D-9882-083BED0FE279}"/>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86F80D8-10AA-5A40-9866-CB5EB0DE395F}"/>
              </a:ext>
            </a:extLst>
          </p:cNvPr>
          <p:cNvSpPr>
            <a:spLocks noGrp="1"/>
          </p:cNvSpPr>
          <p:nvPr>
            <p:ph idx="1"/>
          </p:nvPr>
        </p:nvSpPr>
        <p:spPr/>
        <p:txBody>
          <a:bodyPr>
            <a:normAutofit/>
          </a:bodyPr>
          <a:lstStyle/>
          <a:p>
            <a:pPr eaLnBrk="1" hangingPunct="1">
              <a:defRPr/>
            </a:pPr>
            <a:r>
              <a:rPr kumimoji="0" lang="en-US" altLang="zh-TW" b="1" dirty="0">
                <a:ea typeface="新細明體" pitchFamily="18" charset="-120"/>
              </a:rPr>
              <a:t>We have discussed sequence pair floorplan optimization</a:t>
            </a:r>
          </a:p>
          <a:p>
            <a:pPr lvl="1">
              <a:defRPr/>
            </a:pPr>
            <a:r>
              <a:rPr lang="en-US" altLang="zh-TW" dirty="0">
                <a:ea typeface="新細明體" pitchFamily="18" charset="-120"/>
              </a:rPr>
              <a:t>Positive and n</a:t>
            </a:r>
            <a:r>
              <a:rPr kumimoji="0" lang="en-US" altLang="zh-TW" dirty="0">
                <a:ea typeface="新細明體" pitchFamily="18" charset="-120"/>
              </a:rPr>
              <a:t>egative sequences to describe module locations</a:t>
            </a:r>
          </a:p>
          <a:p>
            <a:pPr lvl="1">
              <a:defRPr/>
            </a:pPr>
            <a:r>
              <a:rPr lang="en-US" altLang="zh-TW" dirty="0">
                <a:ea typeface="新細明體" pitchFamily="18" charset="-120"/>
              </a:rPr>
              <a:t>Can represent generic floorplan (non-slicing layout)</a:t>
            </a:r>
            <a:endParaRPr kumimoji="0" lang="en-US" altLang="zh-TW" dirty="0">
              <a:ea typeface="新細明體" pitchFamily="18" charset="-120"/>
              <a:sym typeface="Wingdings" pitchFamily="2" charset="2"/>
            </a:endParaRPr>
          </a:p>
          <a:p>
            <a:pPr eaLnBrk="1" hangingPunct="1">
              <a:defRPr/>
            </a:pPr>
            <a:r>
              <a:rPr lang="en-US" altLang="zh-TW" b="1" dirty="0">
                <a:ea typeface="新細明體" pitchFamily="18" charset="-120"/>
                <a:sym typeface="Wingdings" pitchFamily="2" charset="2"/>
              </a:rPr>
              <a:t>We have discussed floorplan recovery from sequence pair</a:t>
            </a:r>
            <a:r>
              <a:rPr kumimoji="0" lang="en-US" altLang="zh-TW" b="1" dirty="0">
                <a:ea typeface="新細明體" pitchFamily="18" charset="-120"/>
                <a:sym typeface="Wingdings" pitchFamily="2" charset="2"/>
              </a:rPr>
              <a:t> </a:t>
            </a:r>
          </a:p>
          <a:p>
            <a:pPr lvl="1">
              <a:defRPr/>
            </a:pPr>
            <a:r>
              <a:rPr lang="en-US" altLang="zh-TW" sz="2600" dirty="0">
                <a:ea typeface="新細明體" pitchFamily="18" charset="-120"/>
                <a:sym typeface="Wingdings" pitchFamily="2" charset="2"/>
              </a:rPr>
              <a:t>Horizontal constraint graph (HCG)</a:t>
            </a:r>
          </a:p>
          <a:p>
            <a:pPr lvl="1">
              <a:defRPr/>
            </a:pPr>
            <a:r>
              <a:rPr lang="en-US" altLang="zh-TW" sz="2600" dirty="0">
                <a:ea typeface="新細明體" pitchFamily="18" charset="-120"/>
                <a:sym typeface="Wingdings" pitchFamily="2" charset="2"/>
              </a:rPr>
              <a:t>Vertical constraint graph (VCG)</a:t>
            </a:r>
          </a:p>
          <a:p>
            <a:pPr lvl="1">
              <a:defRPr/>
            </a:pPr>
            <a:r>
              <a:rPr lang="en-US" altLang="zh-TW" sz="2600" dirty="0">
                <a:ea typeface="新細明體" pitchFamily="18" charset="-120"/>
                <a:sym typeface="Wingdings" pitchFamily="2" charset="2"/>
              </a:rPr>
              <a:t>Longest path in HCG represents the floorplan width</a:t>
            </a:r>
          </a:p>
          <a:p>
            <a:pPr lvl="1">
              <a:defRPr/>
            </a:pPr>
            <a:r>
              <a:rPr kumimoji="0" lang="en-US" altLang="zh-TW" sz="2600" dirty="0">
                <a:ea typeface="新細明體" pitchFamily="18" charset="-120"/>
                <a:sym typeface="Wingdings" pitchFamily="2" charset="2"/>
              </a:rPr>
              <a:t>Longest path in VCG represents the floorplan height</a:t>
            </a:r>
          </a:p>
          <a:p>
            <a:pPr>
              <a:defRPr/>
            </a:pPr>
            <a:endParaRPr kumimoji="0" lang="zh-TW" altLang="en-US" sz="3000" dirty="0">
              <a:ea typeface="新細明體" pitchFamily="18" charset="-120"/>
              <a:sym typeface="Wingdings" pitchFamily="2" charset="2"/>
            </a:endParaRPr>
          </a:p>
        </p:txBody>
      </p:sp>
    </p:spTree>
    <p:extLst>
      <p:ext uri="{BB962C8B-B14F-4D97-AF65-F5344CB8AC3E}">
        <p14:creationId xmlns:p14="http://schemas.microsoft.com/office/powerpoint/2010/main" val="1198652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25E01-024A-C946-BDED-DCED7DF3AB55}"/>
              </a:ext>
            </a:extLst>
          </p:cNvPr>
          <p:cNvSpPr>
            <a:spLocks noGrp="1"/>
          </p:cNvSpPr>
          <p:nvPr>
            <p:ph type="title"/>
          </p:nvPr>
        </p:nvSpPr>
        <p:spPr/>
        <p:txBody>
          <a:bodyPr>
            <a:normAutofit/>
          </a:bodyPr>
          <a:lstStyle/>
          <a:p>
            <a:r>
              <a:rPr lang="en-US" dirty="0"/>
              <a:t>Simulated Annealing-based Optimization</a:t>
            </a:r>
          </a:p>
        </p:txBody>
      </p:sp>
      <p:sp>
        <p:nvSpPr>
          <p:cNvPr id="4" name="Rectangle 5">
            <a:extLst>
              <a:ext uri="{FF2B5EF4-FFF2-40B4-BE49-F238E27FC236}">
                <a16:creationId xmlns:a16="http://schemas.microsoft.com/office/drawing/2014/main" id="{ECBAAF9B-0CAE-6141-9384-4EF62F7B9B58}"/>
              </a:ext>
            </a:extLst>
          </p:cNvPr>
          <p:cNvSpPr>
            <a:spLocks noChangeAspect="1" noChangeArrowheads="1"/>
          </p:cNvSpPr>
          <p:nvPr/>
        </p:nvSpPr>
        <p:spPr bwMode="auto">
          <a:xfrm>
            <a:off x="865145" y="1589088"/>
            <a:ext cx="1477962" cy="1619250"/>
          </a:xfrm>
          <a:prstGeom prst="rect">
            <a:avLst/>
          </a:prstGeom>
          <a:solidFill>
            <a:schemeClr val="bg1">
              <a:lumMod val="75000"/>
            </a:schemeClr>
          </a:solidFill>
          <a:ln w="19050">
            <a:solidFill>
              <a:schemeClr val="tx1"/>
            </a:solidFill>
            <a:miter lim="800000"/>
            <a:headEnd/>
            <a:tailEnd/>
          </a:ln>
          <a:effec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5" name="Rectangle 6">
            <a:extLst>
              <a:ext uri="{FF2B5EF4-FFF2-40B4-BE49-F238E27FC236}">
                <a16:creationId xmlns:a16="http://schemas.microsoft.com/office/drawing/2014/main" id="{59068AC2-D54A-D142-9341-392BB6B318E3}"/>
              </a:ext>
            </a:extLst>
          </p:cNvPr>
          <p:cNvSpPr>
            <a:spLocks noChangeAspect="1" noChangeArrowheads="1"/>
          </p:cNvSpPr>
          <p:nvPr/>
        </p:nvSpPr>
        <p:spPr bwMode="auto">
          <a:xfrm>
            <a:off x="1128670" y="2124693"/>
            <a:ext cx="354012" cy="457200"/>
          </a:xfrm>
          <a:prstGeom prst="rect">
            <a:avLst/>
          </a:prstGeom>
          <a:solidFill>
            <a:schemeClr val="bg1">
              <a:lumMod val="75000"/>
            </a:schemeClr>
          </a:solidFill>
          <a:ln>
            <a:noFill/>
          </a:ln>
          <a:effec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2</a:t>
            </a:r>
          </a:p>
        </p:txBody>
      </p:sp>
      <p:sp>
        <p:nvSpPr>
          <p:cNvPr id="6" name="Rectangle 7">
            <a:extLst>
              <a:ext uri="{FF2B5EF4-FFF2-40B4-BE49-F238E27FC236}">
                <a16:creationId xmlns:a16="http://schemas.microsoft.com/office/drawing/2014/main" id="{735EBD63-0B13-5743-9F9F-E4AFC432190B}"/>
              </a:ext>
            </a:extLst>
          </p:cNvPr>
          <p:cNvSpPr>
            <a:spLocks noChangeAspect="1" noChangeArrowheads="1"/>
          </p:cNvSpPr>
          <p:nvPr/>
        </p:nvSpPr>
        <p:spPr bwMode="auto">
          <a:xfrm>
            <a:off x="1412832" y="1597025"/>
            <a:ext cx="354013" cy="457200"/>
          </a:xfrm>
          <a:prstGeom prst="rect">
            <a:avLst/>
          </a:prstGeom>
          <a:solidFill>
            <a:schemeClr val="bg1">
              <a:lumMod val="75000"/>
            </a:schemeClr>
          </a:solidFill>
          <a:ln>
            <a:noFill/>
          </a:ln>
          <a:effec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1</a:t>
            </a:r>
          </a:p>
        </p:txBody>
      </p:sp>
      <p:sp>
        <p:nvSpPr>
          <p:cNvPr id="7" name="Rectangle 8">
            <a:extLst>
              <a:ext uri="{FF2B5EF4-FFF2-40B4-BE49-F238E27FC236}">
                <a16:creationId xmlns:a16="http://schemas.microsoft.com/office/drawing/2014/main" id="{A230C8E5-DF5E-3848-8628-01A1891E983E}"/>
              </a:ext>
            </a:extLst>
          </p:cNvPr>
          <p:cNvSpPr>
            <a:spLocks noChangeAspect="1" noChangeArrowheads="1"/>
          </p:cNvSpPr>
          <p:nvPr/>
        </p:nvSpPr>
        <p:spPr bwMode="auto">
          <a:xfrm>
            <a:off x="1908132" y="2449513"/>
            <a:ext cx="354013" cy="457200"/>
          </a:xfrm>
          <a:prstGeom prst="rect">
            <a:avLst/>
          </a:prstGeom>
          <a:solidFill>
            <a:schemeClr val="bg1">
              <a:lumMod val="75000"/>
            </a:schemeClr>
          </a:solidFill>
          <a:ln>
            <a:noFill/>
          </a:ln>
          <a:effec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5</a:t>
            </a:r>
          </a:p>
        </p:txBody>
      </p:sp>
      <p:sp>
        <p:nvSpPr>
          <p:cNvPr id="8" name="Rectangle 9">
            <a:extLst>
              <a:ext uri="{FF2B5EF4-FFF2-40B4-BE49-F238E27FC236}">
                <a16:creationId xmlns:a16="http://schemas.microsoft.com/office/drawing/2014/main" id="{F3D0F409-E10D-2743-9719-C353D1D1EFE8}"/>
              </a:ext>
            </a:extLst>
          </p:cNvPr>
          <p:cNvSpPr>
            <a:spLocks noChangeAspect="1" noChangeArrowheads="1"/>
          </p:cNvSpPr>
          <p:nvPr/>
        </p:nvSpPr>
        <p:spPr bwMode="auto">
          <a:xfrm>
            <a:off x="1412832" y="2662238"/>
            <a:ext cx="354013" cy="457200"/>
          </a:xfrm>
          <a:prstGeom prst="rect">
            <a:avLst/>
          </a:prstGeom>
          <a:solidFill>
            <a:schemeClr val="bg1">
              <a:lumMod val="75000"/>
            </a:schemeClr>
          </a:solidFill>
          <a:ln>
            <a:noFill/>
          </a:ln>
          <a:effec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4</a:t>
            </a:r>
          </a:p>
        </p:txBody>
      </p:sp>
      <p:sp>
        <p:nvSpPr>
          <p:cNvPr id="9" name="Rectangle 10">
            <a:extLst>
              <a:ext uri="{FF2B5EF4-FFF2-40B4-BE49-F238E27FC236}">
                <a16:creationId xmlns:a16="http://schemas.microsoft.com/office/drawing/2014/main" id="{BF22EC5B-3B26-6744-B687-81B729DF3CCB}"/>
              </a:ext>
            </a:extLst>
          </p:cNvPr>
          <p:cNvSpPr>
            <a:spLocks noChangeAspect="1" noChangeArrowheads="1"/>
          </p:cNvSpPr>
          <p:nvPr/>
        </p:nvSpPr>
        <p:spPr bwMode="auto">
          <a:xfrm>
            <a:off x="951663" y="2662238"/>
            <a:ext cx="354013" cy="457200"/>
          </a:xfrm>
          <a:prstGeom prst="rect">
            <a:avLst/>
          </a:prstGeom>
          <a:noFill/>
          <a:ln>
            <a:noFill/>
          </a:ln>
          <a:effectLst/>
        </p:spPr>
        <p:txBody>
          <a:bodyPr wrap="none" lIns="92075" tIns="46038" rIns="92075" bIns="46038">
            <a:spAutoFit/>
          </a:bodyPr>
          <a:lstStyle/>
          <a:p>
            <a:pPr>
              <a:defRPr/>
            </a:pPr>
            <a:r>
              <a:rPr lang="en-US" altLang="zh-TW" dirty="0">
                <a:solidFill>
                  <a:schemeClr val="tx2"/>
                </a:solidFill>
                <a:latin typeface="Arial" charset="0"/>
                <a:ea typeface="新細明體" charset="0"/>
                <a:cs typeface="新細明體" charset="0"/>
              </a:rPr>
              <a:t>3</a:t>
            </a:r>
          </a:p>
        </p:txBody>
      </p:sp>
      <p:sp>
        <p:nvSpPr>
          <p:cNvPr id="10" name="Line 11">
            <a:extLst>
              <a:ext uri="{FF2B5EF4-FFF2-40B4-BE49-F238E27FC236}">
                <a16:creationId xmlns:a16="http://schemas.microsoft.com/office/drawing/2014/main" id="{9B58D06F-48EC-DF42-92F6-92A33521C3EA}"/>
              </a:ext>
            </a:extLst>
          </p:cNvPr>
          <p:cNvSpPr>
            <a:spLocks noChangeAspect="1" noChangeShapeType="1"/>
          </p:cNvSpPr>
          <p:nvPr/>
        </p:nvSpPr>
        <p:spPr bwMode="auto">
          <a:xfrm>
            <a:off x="858795" y="2155825"/>
            <a:ext cx="1490662" cy="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11" name="Line 12">
            <a:extLst>
              <a:ext uri="{FF2B5EF4-FFF2-40B4-BE49-F238E27FC236}">
                <a16:creationId xmlns:a16="http://schemas.microsoft.com/office/drawing/2014/main" id="{F0BB3370-3976-C244-8CB7-1414A0DB470A}"/>
              </a:ext>
            </a:extLst>
          </p:cNvPr>
          <p:cNvSpPr>
            <a:spLocks noChangeAspect="1" noChangeShapeType="1"/>
          </p:cNvSpPr>
          <p:nvPr/>
        </p:nvSpPr>
        <p:spPr bwMode="auto">
          <a:xfrm>
            <a:off x="1852570" y="2151063"/>
            <a:ext cx="0" cy="1063625"/>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12" name="Line 14">
            <a:extLst>
              <a:ext uri="{FF2B5EF4-FFF2-40B4-BE49-F238E27FC236}">
                <a16:creationId xmlns:a16="http://schemas.microsoft.com/office/drawing/2014/main" id="{A9AA7846-5BC4-F340-B6C3-E6BFB9CA2F95}"/>
              </a:ext>
            </a:extLst>
          </p:cNvPr>
          <p:cNvSpPr>
            <a:spLocks noChangeAspect="1" noChangeShapeType="1"/>
          </p:cNvSpPr>
          <p:nvPr/>
        </p:nvSpPr>
        <p:spPr bwMode="auto">
          <a:xfrm>
            <a:off x="2916195" y="2511425"/>
            <a:ext cx="781050" cy="0"/>
          </a:xfrm>
          <a:prstGeom prst="line">
            <a:avLst/>
          </a:prstGeom>
          <a:noFill/>
          <a:ln w="76200">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grpSp>
        <p:nvGrpSpPr>
          <p:cNvPr id="13" name="Group 56">
            <a:extLst>
              <a:ext uri="{FF2B5EF4-FFF2-40B4-BE49-F238E27FC236}">
                <a16:creationId xmlns:a16="http://schemas.microsoft.com/office/drawing/2014/main" id="{4DDFBE0E-A3C3-BE47-9712-F701633B6F16}"/>
              </a:ext>
            </a:extLst>
          </p:cNvPr>
          <p:cNvGrpSpPr>
            <a:grpSpLocks/>
          </p:cNvGrpSpPr>
          <p:nvPr/>
        </p:nvGrpSpPr>
        <p:grpSpPr bwMode="auto">
          <a:xfrm>
            <a:off x="4270333" y="1589088"/>
            <a:ext cx="1906587" cy="2095500"/>
            <a:chOff x="3344" y="1032"/>
            <a:chExt cx="1201" cy="1320"/>
          </a:xfrm>
          <a:solidFill>
            <a:schemeClr val="bg1">
              <a:lumMod val="75000"/>
            </a:schemeClr>
          </a:solidFill>
        </p:grpSpPr>
        <p:sp>
          <p:nvSpPr>
            <p:cNvPr id="14" name="Rectangle 15">
              <a:extLst>
                <a:ext uri="{FF2B5EF4-FFF2-40B4-BE49-F238E27FC236}">
                  <a16:creationId xmlns:a16="http://schemas.microsoft.com/office/drawing/2014/main" id="{038816BD-32AC-464E-96BA-6B91E4B7C7BE}"/>
                </a:ext>
              </a:extLst>
            </p:cNvPr>
            <p:cNvSpPr>
              <a:spLocks noChangeAspect="1" noChangeArrowheads="1"/>
            </p:cNvSpPr>
            <p:nvPr/>
          </p:nvSpPr>
          <p:spPr bwMode="auto">
            <a:xfrm>
              <a:off x="3348" y="1032"/>
              <a:ext cx="931" cy="1020"/>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15" name="Rectangle 16">
              <a:extLst>
                <a:ext uri="{FF2B5EF4-FFF2-40B4-BE49-F238E27FC236}">
                  <a16:creationId xmlns:a16="http://schemas.microsoft.com/office/drawing/2014/main" id="{5F012799-04DF-804F-86BB-B05C4FD80ECE}"/>
                </a:ext>
              </a:extLst>
            </p:cNvPr>
            <p:cNvSpPr>
              <a:spLocks noChangeAspect="1" noChangeArrowheads="1"/>
            </p:cNvSpPr>
            <p:nvPr/>
          </p:nvSpPr>
          <p:spPr bwMode="auto">
            <a:xfrm>
              <a:off x="3693" y="1081"/>
              <a:ext cx="223"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1</a:t>
              </a:r>
            </a:p>
          </p:txBody>
        </p:sp>
        <p:sp>
          <p:nvSpPr>
            <p:cNvPr id="16" name="Rectangle 17">
              <a:extLst>
                <a:ext uri="{FF2B5EF4-FFF2-40B4-BE49-F238E27FC236}">
                  <a16:creationId xmlns:a16="http://schemas.microsoft.com/office/drawing/2014/main" id="{5454AC69-BBB8-1343-9023-25C88DEC1C36}"/>
                </a:ext>
              </a:extLst>
            </p:cNvPr>
            <p:cNvSpPr>
              <a:spLocks noChangeAspect="1" noChangeArrowheads="1"/>
            </p:cNvSpPr>
            <p:nvPr/>
          </p:nvSpPr>
          <p:spPr bwMode="auto">
            <a:xfrm>
              <a:off x="3559" y="1369"/>
              <a:ext cx="223"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4</a:t>
              </a:r>
            </a:p>
          </p:txBody>
        </p:sp>
        <p:sp>
          <p:nvSpPr>
            <p:cNvPr id="17" name="Rectangle 18">
              <a:extLst>
                <a:ext uri="{FF2B5EF4-FFF2-40B4-BE49-F238E27FC236}">
                  <a16:creationId xmlns:a16="http://schemas.microsoft.com/office/drawing/2014/main" id="{96C39579-10D8-3E40-88A9-1618F3482EDE}"/>
                </a:ext>
              </a:extLst>
            </p:cNvPr>
            <p:cNvSpPr>
              <a:spLocks noChangeAspect="1" noChangeArrowheads="1"/>
            </p:cNvSpPr>
            <p:nvPr/>
          </p:nvSpPr>
          <p:spPr bwMode="auto">
            <a:xfrm>
              <a:off x="3400" y="1708"/>
              <a:ext cx="223" cy="28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dirty="0">
                  <a:solidFill>
                    <a:schemeClr val="tx2"/>
                  </a:solidFill>
                  <a:latin typeface="Arial" charset="0"/>
                  <a:ea typeface="新細明體" charset="0"/>
                  <a:cs typeface="新細明體" charset="0"/>
                </a:rPr>
                <a:t>3</a:t>
              </a:r>
            </a:p>
          </p:txBody>
        </p:sp>
        <p:sp>
          <p:nvSpPr>
            <p:cNvPr id="18" name="Rectangle 19">
              <a:extLst>
                <a:ext uri="{FF2B5EF4-FFF2-40B4-BE49-F238E27FC236}">
                  <a16:creationId xmlns:a16="http://schemas.microsoft.com/office/drawing/2014/main" id="{791CB537-6A7F-7946-9587-9D81688DDA69}"/>
                </a:ext>
              </a:extLst>
            </p:cNvPr>
            <p:cNvSpPr>
              <a:spLocks noChangeAspect="1" noChangeArrowheads="1"/>
            </p:cNvSpPr>
            <p:nvPr/>
          </p:nvSpPr>
          <p:spPr bwMode="auto">
            <a:xfrm>
              <a:off x="3693" y="1708"/>
              <a:ext cx="223"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2</a:t>
              </a:r>
            </a:p>
          </p:txBody>
        </p:sp>
        <p:sp>
          <p:nvSpPr>
            <p:cNvPr id="19" name="Line 20">
              <a:extLst>
                <a:ext uri="{FF2B5EF4-FFF2-40B4-BE49-F238E27FC236}">
                  <a16:creationId xmlns:a16="http://schemas.microsoft.com/office/drawing/2014/main" id="{9008DAE7-1422-A648-8627-5E953CC29529}"/>
                </a:ext>
              </a:extLst>
            </p:cNvPr>
            <p:cNvSpPr>
              <a:spLocks noChangeAspect="1" noChangeShapeType="1"/>
            </p:cNvSpPr>
            <p:nvPr/>
          </p:nvSpPr>
          <p:spPr bwMode="auto">
            <a:xfrm>
              <a:off x="3344" y="1386"/>
              <a:ext cx="939" cy="0"/>
            </a:xfrm>
            <a:prstGeom prst="line">
              <a:avLst/>
            </a:prstGeom>
            <a:grpFill/>
            <a:ln w="1905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20" name="Rectangle 21">
              <a:extLst>
                <a:ext uri="{FF2B5EF4-FFF2-40B4-BE49-F238E27FC236}">
                  <a16:creationId xmlns:a16="http://schemas.microsoft.com/office/drawing/2014/main" id="{661824C3-E865-C14A-A778-AF1C6CE875A9}"/>
                </a:ext>
              </a:extLst>
            </p:cNvPr>
            <p:cNvSpPr>
              <a:spLocks noChangeAspect="1" noChangeArrowheads="1"/>
            </p:cNvSpPr>
            <p:nvPr/>
          </p:nvSpPr>
          <p:spPr bwMode="auto">
            <a:xfrm>
              <a:off x="4005" y="1574"/>
              <a:ext cx="223"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5</a:t>
              </a:r>
            </a:p>
          </p:txBody>
        </p:sp>
        <p:sp>
          <p:nvSpPr>
            <p:cNvPr id="21" name="Line 22">
              <a:extLst>
                <a:ext uri="{FF2B5EF4-FFF2-40B4-BE49-F238E27FC236}">
                  <a16:creationId xmlns:a16="http://schemas.microsoft.com/office/drawing/2014/main" id="{E1E58A19-3061-6744-A09B-BDCE77092706}"/>
                </a:ext>
              </a:extLst>
            </p:cNvPr>
            <p:cNvSpPr>
              <a:spLocks noChangeAspect="1" noChangeShapeType="1"/>
            </p:cNvSpPr>
            <p:nvPr/>
          </p:nvSpPr>
          <p:spPr bwMode="auto">
            <a:xfrm>
              <a:off x="3344" y="1609"/>
              <a:ext cx="626" cy="0"/>
            </a:xfrm>
            <a:prstGeom prst="line">
              <a:avLst/>
            </a:prstGeom>
            <a:grpFill/>
            <a:ln w="1905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22" name="Line 23">
              <a:extLst>
                <a:ext uri="{FF2B5EF4-FFF2-40B4-BE49-F238E27FC236}">
                  <a16:creationId xmlns:a16="http://schemas.microsoft.com/office/drawing/2014/main" id="{A8F7A241-A340-2041-8414-3755925D9172}"/>
                </a:ext>
              </a:extLst>
            </p:cNvPr>
            <p:cNvSpPr>
              <a:spLocks noChangeAspect="1" noChangeShapeType="1"/>
            </p:cNvSpPr>
            <p:nvPr/>
          </p:nvSpPr>
          <p:spPr bwMode="auto">
            <a:xfrm>
              <a:off x="3970" y="1386"/>
              <a:ext cx="0" cy="670"/>
            </a:xfrm>
            <a:prstGeom prst="line">
              <a:avLst/>
            </a:prstGeom>
            <a:grpFill/>
            <a:ln w="1905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23" name="Line 24">
              <a:extLst>
                <a:ext uri="{FF2B5EF4-FFF2-40B4-BE49-F238E27FC236}">
                  <a16:creationId xmlns:a16="http://schemas.microsoft.com/office/drawing/2014/main" id="{15B2F6BD-8E46-E444-866D-9009F9C241C7}"/>
                </a:ext>
              </a:extLst>
            </p:cNvPr>
            <p:cNvSpPr>
              <a:spLocks noChangeAspect="1" noChangeShapeType="1"/>
            </p:cNvSpPr>
            <p:nvPr/>
          </p:nvSpPr>
          <p:spPr bwMode="auto">
            <a:xfrm>
              <a:off x="3657" y="1609"/>
              <a:ext cx="0" cy="447"/>
            </a:xfrm>
            <a:prstGeom prst="line">
              <a:avLst/>
            </a:prstGeom>
            <a:grpFill/>
            <a:ln w="1905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24" name="Rectangle 25">
              <a:extLst>
                <a:ext uri="{FF2B5EF4-FFF2-40B4-BE49-F238E27FC236}">
                  <a16:creationId xmlns:a16="http://schemas.microsoft.com/office/drawing/2014/main" id="{1114CD5A-D3EF-BC47-84BA-20D0A1CFC6BE}"/>
                </a:ext>
              </a:extLst>
            </p:cNvPr>
            <p:cNvSpPr>
              <a:spLocks noChangeAspect="1" noChangeArrowheads="1"/>
            </p:cNvSpPr>
            <p:nvPr/>
          </p:nvSpPr>
          <p:spPr bwMode="auto">
            <a:xfrm>
              <a:off x="3360" y="2064"/>
              <a:ext cx="1185" cy="28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dirty="0">
                  <a:latin typeface="Arial" charset="0"/>
                  <a:ea typeface="新細明體" charset="0"/>
                  <a:cs typeface="新細明體" charset="0"/>
                </a:rPr>
                <a:t>32V4</a:t>
              </a:r>
              <a:r>
                <a:rPr lang="en-US" altLang="zh-TW" u="sng" dirty="0">
                  <a:latin typeface="Arial" charset="0"/>
                  <a:ea typeface="新細明體" charset="0"/>
                  <a:cs typeface="新細明體" charset="0"/>
                </a:rPr>
                <a:t>H5</a:t>
              </a:r>
              <a:r>
                <a:rPr lang="en-US" altLang="zh-TW" dirty="0">
                  <a:latin typeface="Arial" charset="0"/>
                  <a:ea typeface="新細明體" charset="0"/>
                  <a:cs typeface="新細明體" charset="0"/>
                </a:rPr>
                <a:t>V1H</a:t>
              </a:r>
            </a:p>
          </p:txBody>
        </p:sp>
      </p:grpSp>
      <p:grpSp>
        <p:nvGrpSpPr>
          <p:cNvPr id="25" name="Group 58">
            <a:extLst>
              <a:ext uri="{FF2B5EF4-FFF2-40B4-BE49-F238E27FC236}">
                <a16:creationId xmlns:a16="http://schemas.microsoft.com/office/drawing/2014/main" id="{2F78BBB1-4102-0F4F-9E28-CD6CD7DA3709}"/>
              </a:ext>
            </a:extLst>
          </p:cNvPr>
          <p:cNvGrpSpPr>
            <a:grpSpLocks/>
          </p:cNvGrpSpPr>
          <p:nvPr/>
        </p:nvGrpSpPr>
        <p:grpSpPr bwMode="auto">
          <a:xfrm>
            <a:off x="4236996" y="3935413"/>
            <a:ext cx="1881188" cy="2160587"/>
            <a:chOff x="3323" y="2510"/>
            <a:chExt cx="1185" cy="1361"/>
          </a:xfrm>
          <a:solidFill>
            <a:schemeClr val="bg1">
              <a:lumMod val="75000"/>
            </a:schemeClr>
          </a:solidFill>
        </p:grpSpPr>
        <p:sp>
          <p:nvSpPr>
            <p:cNvPr id="26" name="Rectangle 26">
              <a:extLst>
                <a:ext uri="{FF2B5EF4-FFF2-40B4-BE49-F238E27FC236}">
                  <a16:creationId xmlns:a16="http://schemas.microsoft.com/office/drawing/2014/main" id="{11FDF3F2-F123-5847-99A5-256EBFBDEC62}"/>
                </a:ext>
              </a:extLst>
            </p:cNvPr>
            <p:cNvSpPr>
              <a:spLocks noChangeAspect="1" noChangeArrowheads="1"/>
            </p:cNvSpPr>
            <p:nvPr/>
          </p:nvSpPr>
          <p:spPr bwMode="auto">
            <a:xfrm>
              <a:off x="3348" y="2510"/>
              <a:ext cx="931" cy="1068"/>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27" name="Rectangle 27">
              <a:extLst>
                <a:ext uri="{FF2B5EF4-FFF2-40B4-BE49-F238E27FC236}">
                  <a16:creationId xmlns:a16="http://schemas.microsoft.com/office/drawing/2014/main" id="{3FA93DD1-E366-CF4E-9A58-1908F4369F49}"/>
                </a:ext>
              </a:extLst>
            </p:cNvPr>
            <p:cNvSpPr>
              <a:spLocks noChangeAspect="1" noChangeArrowheads="1"/>
            </p:cNvSpPr>
            <p:nvPr/>
          </p:nvSpPr>
          <p:spPr bwMode="auto">
            <a:xfrm>
              <a:off x="3693" y="2600"/>
              <a:ext cx="223"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1</a:t>
              </a:r>
            </a:p>
          </p:txBody>
        </p:sp>
        <p:sp>
          <p:nvSpPr>
            <p:cNvPr id="28" name="Rectangle 28">
              <a:extLst>
                <a:ext uri="{FF2B5EF4-FFF2-40B4-BE49-F238E27FC236}">
                  <a16:creationId xmlns:a16="http://schemas.microsoft.com/office/drawing/2014/main" id="{11DE3E0A-D404-D547-83E6-B8BE3F386A0B}"/>
                </a:ext>
              </a:extLst>
            </p:cNvPr>
            <p:cNvSpPr>
              <a:spLocks noChangeAspect="1" noChangeArrowheads="1"/>
            </p:cNvSpPr>
            <p:nvPr/>
          </p:nvSpPr>
          <p:spPr bwMode="auto">
            <a:xfrm>
              <a:off x="3916" y="2957"/>
              <a:ext cx="223"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5</a:t>
              </a:r>
            </a:p>
          </p:txBody>
        </p:sp>
        <p:sp>
          <p:nvSpPr>
            <p:cNvPr id="29" name="Rectangle 29">
              <a:extLst>
                <a:ext uri="{FF2B5EF4-FFF2-40B4-BE49-F238E27FC236}">
                  <a16:creationId xmlns:a16="http://schemas.microsoft.com/office/drawing/2014/main" id="{863FE5E4-9E8C-9B46-9E8D-0ECC102519D8}"/>
                </a:ext>
              </a:extLst>
            </p:cNvPr>
            <p:cNvSpPr>
              <a:spLocks noChangeAspect="1" noChangeArrowheads="1"/>
            </p:cNvSpPr>
            <p:nvPr/>
          </p:nvSpPr>
          <p:spPr bwMode="auto">
            <a:xfrm>
              <a:off x="3916" y="3315"/>
              <a:ext cx="223" cy="28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4</a:t>
              </a:r>
            </a:p>
          </p:txBody>
        </p:sp>
        <p:sp>
          <p:nvSpPr>
            <p:cNvPr id="30" name="Rectangle 30">
              <a:extLst>
                <a:ext uri="{FF2B5EF4-FFF2-40B4-BE49-F238E27FC236}">
                  <a16:creationId xmlns:a16="http://schemas.microsoft.com/office/drawing/2014/main" id="{FD71EF8F-AD79-8141-9583-F0346B7F7228}"/>
                </a:ext>
              </a:extLst>
            </p:cNvPr>
            <p:cNvSpPr>
              <a:spLocks noChangeAspect="1" noChangeArrowheads="1"/>
            </p:cNvSpPr>
            <p:nvPr/>
          </p:nvSpPr>
          <p:spPr bwMode="auto">
            <a:xfrm>
              <a:off x="3559" y="3136"/>
              <a:ext cx="223"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2</a:t>
              </a:r>
            </a:p>
          </p:txBody>
        </p:sp>
        <p:sp>
          <p:nvSpPr>
            <p:cNvPr id="31" name="Rectangle 31">
              <a:extLst>
                <a:ext uri="{FF2B5EF4-FFF2-40B4-BE49-F238E27FC236}">
                  <a16:creationId xmlns:a16="http://schemas.microsoft.com/office/drawing/2014/main" id="{5F174DB3-C806-884F-8055-B07AB430CE88}"/>
                </a:ext>
              </a:extLst>
            </p:cNvPr>
            <p:cNvSpPr>
              <a:spLocks noChangeAspect="1" noChangeArrowheads="1"/>
            </p:cNvSpPr>
            <p:nvPr/>
          </p:nvSpPr>
          <p:spPr bwMode="auto">
            <a:xfrm>
              <a:off x="3360" y="3136"/>
              <a:ext cx="223" cy="28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dirty="0">
                  <a:solidFill>
                    <a:schemeClr val="tx2"/>
                  </a:solidFill>
                  <a:latin typeface="Arial" charset="0"/>
                  <a:ea typeface="新細明體" charset="0"/>
                  <a:cs typeface="新細明體" charset="0"/>
                </a:rPr>
                <a:t>3</a:t>
              </a:r>
            </a:p>
          </p:txBody>
        </p:sp>
        <p:sp>
          <p:nvSpPr>
            <p:cNvPr id="32" name="Line 32">
              <a:extLst>
                <a:ext uri="{FF2B5EF4-FFF2-40B4-BE49-F238E27FC236}">
                  <a16:creationId xmlns:a16="http://schemas.microsoft.com/office/drawing/2014/main" id="{217B8443-C9A6-AE41-ABA9-334638F22B26}"/>
                </a:ext>
              </a:extLst>
            </p:cNvPr>
            <p:cNvSpPr>
              <a:spLocks noChangeAspect="1" noChangeShapeType="1"/>
            </p:cNvSpPr>
            <p:nvPr/>
          </p:nvSpPr>
          <p:spPr bwMode="auto">
            <a:xfrm>
              <a:off x="3344" y="2904"/>
              <a:ext cx="939" cy="0"/>
            </a:xfrm>
            <a:prstGeom prst="line">
              <a:avLst/>
            </a:prstGeom>
            <a:grpFill/>
            <a:ln w="1905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33" name="Line 33">
              <a:extLst>
                <a:ext uri="{FF2B5EF4-FFF2-40B4-BE49-F238E27FC236}">
                  <a16:creationId xmlns:a16="http://schemas.microsoft.com/office/drawing/2014/main" id="{5BF64E57-56F7-DE47-88F2-DE72B5EC7494}"/>
                </a:ext>
              </a:extLst>
            </p:cNvPr>
            <p:cNvSpPr>
              <a:spLocks noChangeAspect="1" noChangeShapeType="1"/>
            </p:cNvSpPr>
            <p:nvPr/>
          </p:nvSpPr>
          <p:spPr bwMode="auto">
            <a:xfrm>
              <a:off x="3568" y="2904"/>
              <a:ext cx="0" cy="674"/>
            </a:xfrm>
            <a:prstGeom prst="line">
              <a:avLst/>
            </a:prstGeom>
            <a:grpFill/>
            <a:ln w="1905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34" name="Line 34">
              <a:extLst>
                <a:ext uri="{FF2B5EF4-FFF2-40B4-BE49-F238E27FC236}">
                  <a16:creationId xmlns:a16="http://schemas.microsoft.com/office/drawing/2014/main" id="{EF1752B4-D7BB-DB4B-9503-EDC348486E5F}"/>
                </a:ext>
              </a:extLst>
            </p:cNvPr>
            <p:cNvSpPr>
              <a:spLocks noChangeAspect="1" noChangeShapeType="1"/>
            </p:cNvSpPr>
            <p:nvPr/>
          </p:nvSpPr>
          <p:spPr bwMode="auto">
            <a:xfrm>
              <a:off x="3791" y="2904"/>
              <a:ext cx="0" cy="670"/>
            </a:xfrm>
            <a:prstGeom prst="line">
              <a:avLst/>
            </a:prstGeom>
            <a:grpFill/>
            <a:ln w="1905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35" name="Line 35">
              <a:extLst>
                <a:ext uri="{FF2B5EF4-FFF2-40B4-BE49-F238E27FC236}">
                  <a16:creationId xmlns:a16="http://schemas.microsoft.com/office/drawing/2014/main" id="{1D16FD80-6588-F64E-8A42-0A63B0C0CE3E}"/>
                </a:ext>
              </a:extLst>
            </p:cNvPr>
            <p:cNvSpPr>
              <a:spLocks noChangeAspect="1" noChangeShapeType="1"/>
            </p:cNvSpPr>
            <p:nvPr/>
          </p:nvSpPr>
          <p:spPr bwMode="auto">
            <a:xfrm>
              <a:off x="3791" y="3217"/>
              <a:ext cx="492" cy="0"/>
            </a:xfrm>
            <a:prstGeom prst="line">
              <a:avLst/>
            </a:prstGeom>
            <a:grpFill/>
            <a:ln w="1905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36" name="Rectangle 36">
              <a:extLst>
                <a:ext uri="{FF2B5EF4-FFF2-40B4-BE49-F238E27FC236}">
                  <a16:creationId xmlns:a16="http://schemas.microsoft.com/office/drawing/2014/main" id="{341A618C-F3A9-4741-B122-46650B2D2B89}"/>
                </a:ext>
              </a:extLst>
            </p:cNvPr>
            <p:cNvSpPr>
              <a:spLocks noChangeAspect="1" noChangeArrowheads="1"/>
            </p:cNvSpPr>
            <p:nvPr/>
          </p:nvSpPr>
          <p:spPr bwMode="auto">
            <a:xfrm>
              <a:off x="3323" y="3583"/>
              <a:ext cx="1185" cy="28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dirty="0">
                  <a:latin typeface="Arial" charset="0"/>
                  <a:ea typeface="新細明體" charset="0"/>
                  <a:cs typeface="新細明體" charset="0"/>
                </a:rPr>
                <a:t>32V45</a:t>
              </a:r>
              <a:r>
                <a:rPr lang="en-US" altLang="zh-TW" u="sng" dirty="0">
                  <a:latin typeface="Arial" charset="0"/>
                  <a:ea typeface="新細明體" charset="0"/>
                  <a:cs typeface="新細明體" charset="0"/>
                </a:rPr>
                <a:t>HV</a:t>
              </a:r>
              <a:r>
                <a:rPr lang="en-US" altLang="zh-TW" dirty="0">
                  <a:latin typeface="Arial" charset="0"/>
                  <a:ea typeface="新細明體" charset="0"/>
                  <a:cs typeface="新細明體" charset="0"/>
                </a:rPr>
                <a:t>1H</a:t>
              </a:r>
            </a:p>
          </p:txBody>
        </p:sp>
      </p:grpSp>
      <p:grpSp>
        <p:nvGrpSpPr>
          <p:cNvPr id="37" name="Group 60">
            <a:extLst>
              <a:ext uri="{FF2B5EF4-FFF2-40B4-BE49-F238E27FC236}">
                <a16:creationId xmlns:a16="http://schemas.microsoft.com/office/drawing/2014/main" id="{27F3D447-716A-1F4D-A3DA-6BB2A89069DC}"/>
              </a:ext>
            </a:extLst>
          </p:cNvPr>
          <p:cNvGrpSpPr>
            <a:grpSpLocks/>
          </p:cNvGrpSpPr>
          <p:nvPr/>
        </p:nvGrpSpPr>
        <p:grpSpPr bwMode="auto">
          <a:xfrm>
            <a:off x="858795" y="4000499"/>
            <a:ext cx="1490662" cy="2006600"/>
            <a:chOff x="1199" y="2551"/>
            <a:chExt cx="939" cy="1264"/>
          </a:xfrm>
          <a:solidFill>
            <a:schemeClr val="bg1">
              <a:lumMod val="75000"/>
            </a:schemeClr>
          </a:solidFill>
        </p:grpSpPr>
        <p:sp>
          <p:nvSpPr>
            <p:cNvPr id="38" name="Rectangle 38">
              <a:extLst>
                <a:ext uri="{FF2B5EF4-FFF2-40B4-BE49-F238E27FC236}">
                  <a16:creationId xmlns:a16="http://schemas.microsoft.com/office/drawing/2014/main" id="{FE2B4565-9932-B94C-A9FA-EF494EFAE1E7}"/>
                </a:ext>
              </a:extLst>
            </p:cNvPr>
            <p:cNvSpPr>
              <a:spLocks noChangeAspect="1" noChangeArrowheads="1"/>
            </p:cNvSpPr>
            <p:nvPr/>
          </p:nvSpPr>
          <p:spPr bwMode="auto">
            <a:xfrm>
              <a:off x="1203" y="2551"/>
              <a:ext cx="931" cy="1019"/>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39" name="Rectangle 39">
              <a:extLst>
                <a:ext uri="{FF2B5EF4-FFF2-40B4-BE49-F238E27FC236}">
                  <a16:creationId xmlns:a16="http://schemas.microsoft.com/office/drawing/2014/main" id="{72E8276A-3687-D340-A29B-79439394EC2B}"/>
                </a:ext>
              </a:extLst>
            </p:cNvPr>
            <p:cNvSpPr>
              <a:spLocks noChangeAspect="1" noChangeArrowheads="1"/>
            </p:cNvSpPr>
            <p:nvPr/>
          </p:nvSpPr>
          <p:spPr bwMode="auto">
            <a:xfrm>
              <a:off x="1548" y="2600"/>
              <a:ext cx="223"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1</a:t>
              </a:r>
            </a:p>
          </p:txBody>
        </p:sp>
        <p:sp>
          <p:nvSpPr>
            <p:cNvPr id="40" name="Rectangle 40">
              <a:extLst>
                <a:ext uri="{FF2B5EF4-FFF2-40B4-BE49-F238E27FC236}">
                  <a16:creationId xmlns:a16="http://schemas.microsoft.com/office/drawing/2014/main" id="{98119CF0-EFC7-9B49-ADC1-26C597444783}"/>
                </a:ext>
              </a:extLst>
            </p:cNvPr>
            <p:cNvSpPr>
              <a:spLocks noChangeAspect="1" noChangeArrowheads="1"/>
            </p:cNvSpPr>
            <p:nvPr/>
          </p:nvSpPr>
          <p:spPr bwMode="auto">
            <a:xfrm>
              <a:off x="1324" y="2957"/>
              <a:ext cx="223"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4</a:t>
              </a:r>
            </a:p>
          </p:txBody>
        </p:sp>
        <p:sp>
          <p:nvSpPr>
            <p:cNvPr id="41" name="Rectangle 41">
              <a:extLst>
                <a:ext uri="{FF2B5EF4-FFF2-40B4-BE49-F238E27FC236}">
                  <a16:creationId xmlns:a16="http://schemas.microsoft.com/office/drawing/2014/main" id="{C37187DD-E207-2048-8249-A3757F15604E}"/>
                </a:ext>
              </a:extLst>
            </p:cNvPr>
            <p:cNvSpPr>
              <a:spLocks noChangeAspect="1" noChangeArrowheads="1"/>
            </p:cNvSpPr>
            <p:nvPr/>
          </p:nvSpPr>
          <p:spPr bwMode="auto">
            <a:xfrm>
              <a:off x="1771" y="2957"/>
              <a:ext cx="223"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5</a:t>
              </a:r>
            </a:p>
          </p:txBody>
        </p:sp>
        <p:sp>
          <p:nvSpPr>
            <p:cNvPr id="42" name="Rectangle 42">
              <a:extLst>
                <a:ext uri="{FF2B5EF4-FFF2-40B4-BE49-F238E27FC236}">
                  <a16:creationId xmlns:a16="http://schemas.microsoft.com/office/drawing/2014/main" id="{AB959CFC-4E9A-624E-BB56-2A2C54762876}"/>
                </a:ext>
              </a:extLst>
            </p:cNvPr>
            <p:cNvSpPr>
              <a:spLocks noChangeAspect="1" noChangeArrowheads="1"/>
            </p:cNvSpPr>
            <p:nvPr/>
          </p:nvSpPr>
          <p:spPr bwMode="auto">
            <a:xfrm>
              <a:off x="1279" y="3269"/>
              <a:ext cx="223" cy="28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dirty="0">
                  <a:solidFill>
                    <a:schemeClr val="tx2"/>
                  </a:solidFill>
                  <a:latin typeface="Arial" charset="0"/>
                  <a:ea typeface="新細明體" charset="0"/>
                  <a:cs typeface="新細明體" charset="0"/>
                </a:rPr>
                <a:t>3</a:t>
              </a:r>
            </a:p>
          </p:txBody>
        </p:sp>
        <p:sp>
          <p:nvSpPr>
            <p:cNvPr id="43" name="Rectangle 43">
              <a:extLst>
                <a:ext uri="{FF2B5EF4-FFF2-40B4-BE49-F238E27FC236}">
                  <a16:creationId xmlns:a16="http://schemas.microsoft.com/office/drawing/2014/main" id="{8639E30C-1399-6049-AEDB-2E82F16D502F}"/>
                </a:ext>
              </a:extLst>
            </p:cNvPr>
            <p:cNvSpPr>
              <a:spLocks noChangeAspect="1" noChangeArrowheads="1"/>
            </p:cNvSpPr>
            <p:nvPr/>
          </p:nvSpPr>
          <p:spPr bwMode="auto">
            <a:xfrm>
              <a:off x="1771" y="3269"/>
              <a:ext cx="223"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2</a:t>
              </a:r>
            </a:p>
          </p:txBody>
        </p:sp>
        <p:sp>
          <p:nvSpPr>
            <p:cNvPr id="44" name="Line 44">
              <a:extLst>
                <a:ext uri="{FF2B5EF4-FFF2-40B4-BE49-F238E27FC236}">
                  <a16:creationId xmlns:a16="http://schemas.microsoft.com/office/drawing/2014/main" id="{A99D37BF-6A95-A046-B7D3-7431666A64C9}"/>
                </a:ext>
              </a:extLst>
            </p:cNvPr>
            <p:cNvSpPr>
              <a:spLocks noChangeAspect="1" noChangeShapeType="1"/>
            </p:cNvSpPr>
            <p:nvPr/>
          </p:nvSpPr>
          <p:spPr bwMode="auto">
            <a:xfrm>
              <a:off x="1199" y="2904"/>
              <a:ext cx="939" cy="0"/>
            </a:xfrm>
            <a:prstGeom prst="line">
              <a:avLst/>
            </a:prstGeom>
            <a:grpFill/>
            <a:ln w="1905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45" name="Line 45">
              <a:extLst>
                <a:ext uri="{FF2B5EF4-FFF2-40B4-BE49-F238E27FC236}">
                  <a16:creationId xmlns:a16="http://schemas.microsoft.com/office/drawing/2014/main" id="{C5D05968-A4DA-084A-B9DB-6E6B13729A50}"/>
                </a:ext>
              </a:extLst>
            </p:cNvPr>
            <p:cNvSpPr>
              <a:spLocks noChangeAspect="1" noChangeShapeType="1"/>
            </p:cNvSpPr>
            <p:nvPr/>
          </p:nvSpPr>
          <p:spPr bwMode="auto">
            <a:xfrm>
              <a:off x="1691" y="2904"/>
              <a:ext cx="0" cy="357"/>
            </a:xfrm>
            <a:prstGeom prst="line">
              <a:avLst/>
            </a:prstGeom>
            <a:grpFill/>
            <a:ln w="1905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46" name="Line 46">
              <a:extLst>
                <a:ext uri="{FF2B5EF4-FFF2-40B4-BE49-F238E27FC236}">
                  <a16:creationId xmlns:a16="http://schemas.microsoft.com/office/drawing/2014/main" id="{AB215DB5-DB44-D94A-8885-86920526FBDA}"/>
                </a:ext>
              </a:extLst>
            </p:cNvPr>
            <p:cNvSpPr>
              <a:spLocks noChangeAspect="1" noChangeShapeType="1"/>
            </p:cNvSpPr>
            <p:nvPr/>
          </p:nvSpPr>
          <p:spPr bwMode="auto">
            <a:xfrm>
              <a:off x="1199" y="3261"/>
              <a:ext cx="939" cy="0"/>
            </a:xfrm>
            <a:prstGeom prst="line">
              <a:avLst/>
            </a:prstGeom>
            <a:grpFill/>
            <a:ln w="1905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47" name="Line 47">
              <a:extLst>
                <a:ext uri="{FF2B5EF4-FFF2-40B4-BE49-F238E27FC236}">
                  <a16:creationId xmlns:a16="http://schemas.microsoft.com/office/drawing/2014/main" id="{9ED0189B-A6D6-B649-B61A-E6D8D4B4E9CF}"/>
                </a:ext>
              </a:extLst>
            </p:cNvPr>
            <p:cNvSpPr>
              <a:spLocks noChangeAspect="1" noChangeShapeType="1"/>
            </p:cNvSpPr>
            <p:nvPr/>
          </p:nvSpPr>
          <p:spPr bwMode="auto">
            <a:xfrm>
              <a:off x="1646" y="3261"/>
              <a:ext cx="0" cy="313"/>
            </a:xfrm>
            <a:prstGeom prst="line">
              <a:avLst/>
            </a:prstGeom>
            <a:grpFill/>
            <a:ln w="1905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48" name="Rectangle 48">
              <a:extLst>
                <a:ext uri="{FF2B5EF4-FFF2-40B4-BE49-F238E27FC236}">
                  <a16:creationId xmlns:a16="http://schemas.microsoft.com/office/drawing/2014/main" id="{E96E8DAA-7CCD-3745-90DD-73DCD3756506}"/>
                </a:ext>
              </a:extLst>
            </p:cNvPr>
            <p:cNvSpPr>
              <a:spLocks noChangeAspect="1" noChangeArrowheads="1"/>
            </p:cNvSpPr>
            <p:nvPr/>
          </p:nvSpPr>
          <p:spPr bwMode="auto">
            <a:xfrm>
              <a:off x="1199" y="3582"/>
              <a:ext cx="925" cy="233"/>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r">
                <a:defRPr/>
              </a:pPr>
              <a:r>
                <a:rPr lang="en-US" altLang="zh-TW" dirty="0">
                  <a:latin typeface="Arial" charset="0"/>
                  <a:ea typeface="新細明體" charset="0"/>
                  <a:cs typeface="新細明體" charset="0"/>
                </a:rPr>
                <a:t>32V45VH1H</a:t>
              </a:r>
            </a:p>
          </p:txBody>
        </p:sp>
      </p:grpSp>
      <p:sp>
        <p:nvSpPr>
          <p:cNvPr id="49" name="Line 49">
            <a:extLst>
              <a:ext uri="{FF2B5EF4-FFF2-40B4-BE49-F238E27FC236}">
                <a16:creationId xmlns:a16="http://schemas.microsoft.com/office/drawing/2014/main" id="{6BB30742-DD42-E14E-919E-EAACA46B7FA7}"/>
              </a:ext>
            </a:extLst>
          </p:cNvPr>
          <p:cNvSpPr>
            <a:spLocks noChangeAspect="1" noChangeShapeType="1"/>
          </p:cNvSpPr>
          <p:nvPr/>
        </p:nvSpPr>
        <p:spPr bwMode="auto">
          <a:xfrm>
            <a:off x="858795" y="2505075"/>
            <a:ext cx="993775" cy="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50" name="Line 50">
            <a:extLst>
              <a:ext uri="{FF2B5EF4-FFF2-40B4-BE49-F238E27FC236}">
                <a16:creationId xmlns:a16="http://schemas.microsoft.com/office/drawing/2014/main" id="{82E25EFA-B4C6-5840-A96E-7BCE958DB2F5}"/>
              </a:ext>
            </a:extLst>
          </p:cNvPr>
          <p:cNvSpPr>
            <a:spLocks noChangeAspect="1" noChangeShapeType="1"/>
          </p:cNvSpPr>
          <p:nvPr/>
        </p:nvSpPr>
        <p:spPr bwMode="auto">
          <a:xfrm>
            <a:off x="1355682" y="2505075"/>
            <a:ext cx="0" cy="709613"/>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51" name="Text Box 52">
            <a:extLst>
              <a:ext uri="{FF2B5EF4-FFF2-40B4-BE49-F238E27FC236}">
                <a16:creationId xmlns:a16="http://schemas.microsoft.com/office/drawing/2014/main" id="{54A7B184-CD60-FE4A-8FB1-A3511B1C8CA0}"/>
              </a:ext>
            </a:extLst>
          </p:cNvPr>
          <p:cNvSpPr txBox="1">
            <a:spLocks noChangeAspect="1" noChangeArrowheads="1"/>
          </p:cNvSpPr>
          <p:nvPr/>
        </p:nvSpPr>
        <p:spPr bwMode="auto">
          <a:xfrm>
            <a:off x="3006682" y="1971675"/>
            <a:ext cx="608013" cy="457200"/>
          </a:xfrm>
          <a:prstGeom prst="rect">
            <a:avLst/>
          </a:prstGeom>
          <a:noFill/>
          <a:ln>
            <a:noFill/>
          </a:ln>
          <a:effec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M1</a:t>
            </a:r>
          </a:p>
        </p:txBody>
      </p:sp>
      <p:grpSp>
        <p:nvGrpSpPr>
          <p:cNvPr id="52" name="Group 57">
            <a:extLst>
              <a:ext uri="{FF2B5EF4-FFF2-40B4-BE49-F238E27FC236}">
                <a16:creationId xmlns:a16="http://schemas.microsoft.com/office/drawing/2014/main" id="{2D27C374-1397-F049-83A4-105226EE6FC8}"/>
              </a:ext>
            </a:extLst>
          </p:cNvPr>
          <p:cNvGrpSpPr>
            <a:grpSpLocks/>
          </p:cNvGrpSpPr>
          <p:nvPr/>
        </p:nvGrpSpPr>
        <p:grpSpPr bwMode="auto">
          <a:xfrm>
            <a:off x="6176920" y="3384551"/>
            <a:ext cx="908050" cy="850900"/>
            <a:chOff x="4551" y="2248"/>
            <a:chExt cx="572" cy="536"/>
          </a:xfrm>
          <a:noFill/>
        </p:grpSpPr>
        <p:sp>
          <p:nvSpPr>
            <p:cNvPr id="53" name="AutoShape 51">
              <a:extLst>
                <a:ext uri="{FF2B5EF4-FFF2-40B4-BE49-F238E27FC236}">
                  <a16:creationId xmlns:a16="http://schemas.microsoft.com/office/drawing/2014/main" id="{6BCBF98B-C674-5245-A04A-AAADDAEE89F0}"/>
                </a:ext>
              </a:extLst>
            </p:cNvPr>
            <p:cNvSpPr>
              <a:spLocks noChangeAspect="1" noChangeArrowheads="1"/>
            </p:cNvSpPr>
            <p:nvPr/>
          </p:nvSpPr>
          <p:spPr bwMode="auto">
            <a:xfrm>
              <a:off x="4551" y="2248"/>
              <a:ext cx="179" cy="536"/>
            </a:xfrm>
            <a:prstGeom prst="curvedLeftArrow">
              <a:avLst>
                <a:gd name="adj1" fmla="val 38484"/>
                <a:gd name="adj2" fmla="val 99814"/>
                <a:gd name="adj3" fmla="val 64583"/>
              </a:avLst>
            </a:prstGeom>
            <a:solidFill>
              <a:srgbClr val="FF0000"/>
            </a:solidFill>
            <a:ln w="12700">
              <a:solidFill>
                <a:srgbClr val="FF0000"/>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54" name="Text Box 53">
              <a:extLst>
                <a:ext uri="{FF2B5EF4-FFF2-40B4-BE49-F238E27FC236}">
                  <a16:creationId xmlns:a16="http://schemas.microsoft.com/office/drawing/2014/main" id="{D20E084C-9B3D-4A4D-8587-5A16D1AE8DA8}"/>
                </a:ext>
              </a:extLst>
            </p:cNvPr>
            <p:cNvSpPr txBox="1">
              <a:spLocks noChangeAspect="1" noChangeArrowheads="1"/>
            </p:cNvSpPr>
            <p:nvPr/>
          </p:nvSpPr>
          <p:spPr bwMode="auto">
            <a:xfrm>
              <a:off x="4740" y="2365"/>
              <a:ext cx="383" cy="288"/>
            </a:xfrm>
            <a:prstGeom prst="rect">
              <a:avLst/>
            </a:prstGeom>
            <a:grpFill/>
            <a:ln>
              <a:noFill/>
            </a:ln>
            <a:effectLst/>
            <a:extLs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dirty="0">
                  <a:solidFill>
                    <a:schemeClr val="tx2"/>
                  </a:solidFill>
                  <a:latin typeface="Arial" charset="0"/>
                  <a:cs typeface="新細明體" charset="0"/>
                </a:rPr>
                <a:t>M3</a:t>
              </a:r>
            </a:p>
          </p:txBody>
        </p:sp>
      </p:grpSp>
      <p:grpSp>
        <p:nvGrpSpPr>
          <p:cNvPr id="55" name="Group 59">
            <a:extLst>
              <a:ext uri="{FF2B5EF4-FFF2-40B4-BE49-F238E27FC236}">
                <a16:creationId xmlns:a16="http://schemas.microsoft.com/office/drawing/2014/main" id="{B452E919-D004-C14E-90FC-9C5979411849}"/>
              </a:ext>
            </a:extLst>
          </p:cNvPr>
          <p:cNvGrpSpPr>
            <a:grpSpLocks/>
          </p:cNvGrpSpPr>
          <p:nvPr/>
        </p:nvGrpSpPr>
        <p:grpSpPr bwMode="auto">
          <a:xfrm>
            <a:off x="2916195" y="4845050"/>
            <a:ext cx="781050" cy="590550"/>
            <a:chOff x="2495" y="3083"/>
            <a:chExt cx="492" cy="372"/>
          </a:xfrm>
          <a:noFill/>
        </p:grpSpPr>
        <p:sp>
          <p:nvSpPr>
            <p:cNvPr id="56" name="Line 37">
              <a:extLst>
                <a:ext uri="{FF2B5EF4-FFF2-40B4-BE49-F238E27FC236}">
                  <a16:creationId xmlns:a16="http://schemas.microsoft.com/office/drawing/2014/main" id="{EB65E575-5A43-7E40-8ADA-CA9D6A859455}"/>
                </a:ext>
              </a:extLst>
            </p:cNvPr>
            <p:cNvSpPr>
              <a:spLocks noChangeAspect="1" noChangeShapeType="1"/>
            </p:cNvSpPr>
            <p:nvPr/>
          </p:nvSpPr>
          <p:spPr bwMode="auto">
            <a:xfrm flipH="1">
              <a:off x="2495" y="3083"/>
              <a:ext cx="492" cy="0"/>
            </a:xfrm>
            <a:prstGeom prst="line">
              <a:avLst/>
            </a:prstGeom>
            <a:grpFill/>
            <a:ln w="76200">
              <a:solidFill>
                <a:srgbClr val="FF0000"/>
              </a:solidFill>
              <a:round/>
              <a:headEnd type="none" w="sm" len="sm"/>
              <a:tailEnd type="stealth" w="med" len="lg"/>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57" name="Text Box 54">
              <a:extLst>
                <a:ext uri="{FF2B5EF4-FFF2-40B4-BE49-F238E27FC236}">
                  <a16:creationId xmlns:a16="http://schemas.microsoft.com/office/drawing/2014/main" id="{3930C2BF-75DB-4447-9414-89153B6D03C4}"/>
                </a:ext>
              </a:extLst>
            </p:cNvPr>
            <p:cNvSpPr txBox="1">
              <a:spLocks noChangeAspect="1" noChangeArrowheads="1"/>
            </p:cNvSpPr>
            <p:nvPr/>
          </p:nvSpPr>
          <p:spPr bwMode="auto">
            <a:xfrm>
              <a:off x="2588" y="3167"/>
              <a:ext cx="383" cy="288"/>
            </a:xfrm>
            <a:prstGeom prst="rect">
              <a:avLst/>
            </a:prstGeom>
            <a:grpFill/>
            <a:ln>
              <a:noFill/>
            </a:ln>
            <a:effectLst/>
            <a:extLs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M2</a:t>
              </a:r>
            </a:p>
          </p:txBody>
        </p:sp>
      </p:grpSp>
      <p:sp>
        <p:nvSpPr>
          <p:cNvPr id="58" name="Rectangle 55">
            <a:extLst>
              <a:ext uri="{FF2B5EF4-FFF2-40B4-BE49-F238E27FC236}">
                <a16:creationId xmlns:a16="http://schemas.microsoft.com/office/drawing/2014/main" id="{080A16F0-E21F-3A44-850C-8EE1BCA7D958}"/>
              </a:ext>
            </a:extLst>
          </p:cNvPr>
          <p:cNvSpPr>
            <a:spLocks noChangeAspect="1" noChangeArrowheads="1"/>
          </p:cNvSpPr>
          <p:nvPr/>
        </p:nvSpPr>
        <p:spPr bwMode="auto">
          <a:xfrm>
            <a:off x="838200" y="3227388"/>
            <a:ext cx="1468351" cy="369974"/>
          </a:xfrm>
          <a:prstGeom prst="rect">
            <a:avLst/>
          </a:prstGeom>
          <a:noFill/>
          <a:ln>
            <a:noFill/>
          </a:ln>
          <a:effectLst/>
        </p:spPr>
        <p:txBody>
          <a:bodyPr wrap="none" lIns="92075" tIns="46038" rIns="92075" bIns="46038">
            <a:spAutoFit/>
          </a:bodyPr>
          <a:lstStyle/>
          <a:p>
            <a:pPr algn="ctr">
              <a:defRPr/>
            </a:pPr>
            <a:r>
              <a:rPr lang="en-US" altLang="zh-TW" dirty="0">
                <a:latin typeface="Arial" charset="0"/>
                <a:ea typeface="新細明體" charset="0"/>
                <a:cs typeface="新細明體" charset="0"/>
              </a:rPr>
              <a:t>3</a:t>
            </a:r>
            <a:r>
              <a:rPr lang="en-US" altLang="zh-TW" u="sng" dirty="0">
                <a:latin typeface="Arial" charset="0"/>
                <a:ea typeface="新細明體" charset="0"/>
                <a:cs typeface="新細明體" charset="0"/>
              </a:rPr>
              <a:t>4</a:t>
            </a:r>
            <a:r>
              <a:rPr lang="en-US" altLang="zh-TW" dirty="0">
                <a:latin typeface="Arial" charset="0"/>
                <a:ea typeface="新細明體" charset="0"/>
                <a:cs typeface="新細明體" charset="0"/>
              </a:rPr>
              <a:t>V</a:t>
            </a:r>
            <a:r>
              <a:rPr lang="en-US" altLang="zh-TW" u="sng" dirty="0">
                <a:latin typeface="Arial" charset="0"/>
                <a:ea typeface="新細明體" charset="0"/>
                <a:cs typeface="新細明體" charset="0"/>
              </a:rPr>
              <a:t>2</a:t>
            </a:r>
            <a:r>
              <a:rPr lang="en-US" altLang="zh-TW" dirty="0">
                <a:latin typeface="Arial" charset="0"/>
                <a:ea typeface="新細明體" charset="0"/>
                <a:cs typeface="新細明體" charset="0"/>
              </a:rPr>
              <a:t>H5V1H</a:t>
            </a:r>
          </a:p>
        </p:txBody>
      </p:sp>
      <p:sp>
        <p:nvSpPr>
          <p:cNvPr id="59" name="Rounded Rectangular Callout 58">
            <a:extLst>
              <a:ext uri="{FF2B5EF4-FFF2-40B4-BE49-F238E27FC236}">
                <a16:creationId xmlns:a16="http://schemas.microsoft.com/office/drawing/2014/main" id="{6F6B7674-0BAD-9045-9654-80382DD70DE2}"/>
              </a:ext>
            </a:extLst>
          </p:cNvPr>
          <p:cNvSpPr/>
          <p:nvPr/>
        </p:nvSpPr>
        <p:spPr>
          <a:xfrm>
            <a:off x="7253291" y="1466837"/>
            <a:ext cx="4100510" cy="4699289"/>
          </a:xfrm>
          <a:prstGeom prst="wedgeRoundRectCallout">
            <a:avLst>
              <a:gd name="adj1" fmla="val -56898"/>
              <a:gd name="adj2" fmla="val -20934"/>
              <a:gd name="adj3" fmla="val 16667"/>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Each move gives a new floorplan result</a:t>
            </a:r>
          </a:p>
          <a:p>
            <a:pPr algn="ctr"/>
            <a:endParaRPr lang="en-US" sz="2400" dirty="0">
              <a:solidFill>
                <a:schemeClr val="tx1"/>
              </a:solidFill>
              <a:latin typeface="Arial" panose="020B0604020202020204" pitchFamily="34" charset="0"/>
              <a:cs typeface="Arial" panose="020B0604020202020204" pitchFamily="34" charset="0"/>
            </a:endParaRPr>
          </a:p>
          <a:p>
            <a:pPr algn="ctr"/>
            <a:r>
              <a:rPr lang="en-US" sz="2400" u="sng" dirty="0">
                <a:solidFill>
                  <a:srgbClr val="FF0000"/>
                </a:solidFill>
                <a:latin typeface="Arial" panose="020B0604020202020204" pitchFamily="34" charset="0"/>
                <a:cs typeface="Arial" panose="020B0604020202020204" pitchFamily="34" charset="0"/>
              </a:rPr>
              <a:t>Key idea</a:t>
            </a:r>
            <a:r>
              <a:rPr lang="en-US" sz="2400" dirty="0">
                <a:solidFill>
                  <a:srgbClr val="FF0000"/>
                </a:solidFill>
                <a:latin typeface="Arial" panose="020B0604020202020204" pitchFamily="34" charset="0"/>
                <a:cs typeface="Arial" panose="020B0604020202020204" pitchFamily="34" charset="0"/>
              </a:rPr>
              <a:t>: Leverage simulated annealing to optimize moves </a:t>
            </a:r>
          </a:p>
          <a:p>
            <a:pPr algn="ctr"/>
            <a:endParaRPr lang="en-US" sz="2400" dirty="0">
              <a:solidFill>
                <a:schemeClr val="tx1"/>
              </a:solidFill>
              <a:latin typeface="Arial" panose="020B0604020202020204" pitchFamily="34" charset="0"/>
              <a:cs typeface="Arial" panose="020B0604020202020204" pitchFamily="34" charset="0"/>
            </a:endParaRPr>
          </a:p>
          <a:p>
            <a:pPr algn="ctr"/>
            <a:endParaRPr lang="en-US" sz="2400" dirty="0">
              <a:solidFill>
                <a:schemeClr val="tx1"/>
              </a:solidFill>
              <a:latin typeface="Arial" panose="020B0604020202020204" pitchFamily="34" charset="0"/>
              <a:cs typeface="Arial" panose="020B0604020202020204" pitchFamily="34" charset="0"/>
            </a:endParaRPr>
          </a:p>
          <a:p>
            <a:pPr algn="ctr"/>
            <a:endParaRPr lang="en-US" sz="2400" dirty="0">
              <a:solidFill>
                <a:schemeClr val="tx1"/>
              </a:solidFill>
              <a:latin typeface="Arial" panose="020B0604020202020204" pitchFamily="34" charset="0"/>
              <a:cs typeface="Arial" panose="020B0604020202020204" pitchFamily="34" charset="0"/>
            </a:endParaRPr>
          </a:p>
          <a:p>
            <a:pPr algn="ctr"/>
            <a:endParaRPr lang="en-US" sz="2400" dirty="0">
              <a:solidFill>
                <a:schemeClr val="tx1"/>
              </a:solidFill>
              <a:latin typeface="Arial" panose="020B0604020202020204" pitchFamily="34" charset="0"/>
              <a:cs typeface="Arial" panose="020B0604020202020204" pitchFamily="34" charset="0"/>
            </a:endParaRPr>
          </a:p>
          <a:p>
            <a:pPr algn="ctr"/>
            <a:endParaRPr lang="en-US" sz="2400" dirty="0">
              <a:solidFill>
                <a:schemeClr val="tx1"/>
              </a:solidFill>
              <a:latin typeface="Arial" panose="020B0604020202020204" pitchFamily="34" charset="0"/>
              <a:cs typeface="Arial" panose="020B0604020202020204" pitchFamily="34" charset="0"/>
            </a:endParaRPr>
          </a:p>
          <a:p>
            <a:pPr algn="ctr"/>
            <a:endParaRPr lang="en-US" sz="2400" dirty="0">
              <a:solidFill>
                <a:schemeClr val="tx1"/>
              </a:solidFill>
              <a:latin typeface="Arial" panose="020B0604020202020204" pitchFamily="34" charset="0"/>
              <a:cs typeface="Arial" panose="020B0604020202020204" pitchFamily="34" charset="0"/>
            </a:endParaRPr>
          </a:p>
        </p:txBody>
      </p:sp>
      <p:pic>
        <p:nvPicPr>
          <p:cNvPr id="3" name="Picture 4" descr="Simulated Annealing optimization of a one-dimensional objective function |  Download Scientific Diagram">
            <a:extLst>
              <a:ext uri="{FF2B5EF4-FFF2-40B4-BE49-F238E27FC236}">
                <a16:creationId xmlns:a16="http://schemas.microsoft.com/office/drawing/2014/main" id="{0515DAE7-0356-6440-57C7-57BF1E4EAE8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15434" y="3935413"/>
            <a:ext cx="2662503" cy="2123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197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F1B23-8C23-964F-B5F1-30F28229544C}"/>
              </a:ext>
            </a:extLst>
          </p:cNvPr>
          <p:cNvSpPr>
            <a:spLocks noGrp="1"/>
          </p:cNvSpPr>
          <p:nvPr>
            <p:ph type="title"/>
          </p:nvPr>
        </p:nvSpPr>
        <p:spPr/>
        <p:txBody>
          <a:bodyPr/>
          <a:lstStyle/>
          <a:p>
            <a:r>
              <a:rPr lang="en-US" dirty="0"/>
              <a:t>Sequence Pair</a:t>
            </a:r>
          </a:p>
        </p:txBody>
      </p:sp>
      <p:sp>
        <p:nvSpPr>
          <p:cNvPr id="3" name="Content Placeholder 2">
            <a:extLst>
              <a:ext uri="{FF2B5EF4-FFF2-40B4-BE49-F238E27FC236}">
                <a16:creationId xmlns:a16="http://schemas.microsoft.com/office/drawing/2014/main" id="{9D468CF5-9661-3044-85AE-D6B8195C86CA}"/>
              </a:ext>
            </a:extLst>
          </p:cNvPr>
          <p:cNvSpPr>
            <a:spLocks noGrp="1"/>
          </p:cNvSpPr>
          <p:nvPr>
            <p:ph idx="1"/>
          </p:nvPr>
        </p:nvSpPr>
        <p:spPr/>
        <p:txBody>
          <a:bodyPr>
            <a:normAutofit/>
          </a:bodyPr>
          <a:lstStyle/>
          <a:p>
            <a:pPr algn="just"/>
            <a:r>
              <a:rPr lang="en-US" sz="2400" b="1" dirty="0"/>
              <a:t>H. Murata, K. </a:t>
            </a:r>
            <a:r>
              <a:rPr lang="en-US" sz="2400" b="1" dirty="0" err="1"/>
              <a:t>Fujiyoshi</a:t>
            </a:r>
            <a:r>
              <a:rPr lang="en-US" sz="2400" b="1" dirty="0"/>
              <a:t>, S. </a:t>
            </a:r>
            <a:r>
              <a:rPr lang="en-US" sz="2400" b="1" dirty="0" err="1"/>
              <a:t>Nakatake</a:t>
            </a:r>
            <a:r>
              <a:rPr lang="en-US" sz="2400" b="1" dirty="0"/>
              <a:t> and Y. Kajitani, “VLSI module placement based on rectangle-packing by the sequence-pair,” in IEEE TCAD, vol. 15, no. 12, pp. 1518-1524, Dec. 1996</a:t>
            </a:r>
          </a:p>
          <a:p>
            <a:pPr lvl="1" algn="just"/>
            <a:r>
              <a:rPr lang="en-US" sz="2000" dirty="0"/>
              <a:t>One of the most influential papers in the computer design industry</a:t>
            </a:r>
          </a:p>
          <a:p>
            <a:pPr lvl="1" algn="just"/>
            <a:r>
              <a:rPr lang="en-US" sz="2000" dirty="0"/>
              <a:t>Widely used by industrial tools</a:t>
            </a:r>
          </a:p>
          <a:p>
            <a:pPr algn="just"/>
            <a:r>
              <a:rPr lang="en-US" sz="2400" b="1" dirty="0"/>
              <a:t>Sequence pair is a succinct representation of </a:t>
            </a:r>
            <a:r>
              <a:rPr lang="en-US" sz="2400" b="1" u="sng" dirty="0"/>
              <a:t>non-slicing</a:t>
            </a:r>
            <a:r>
              <a:rPr lang="en-US" sz="2400" b="1" dirty="0"/>
              <a:t> floorplan</a:t>
            </a:r>
          </a:p>
          <a:p>
            <a:pPr lvl="1" algn="just"/>
            <a:r>
              <a:rPr lang="en-US" sz="2000" dirty="0"/>
              <a:t>Just like PE for slicing floorplan</a:t>
            </a:r>
          </a:p>
          <a:p>
            <a:pPr algn="just"/>
            <a:r>
              <a:rPr lang="en-US" sz="2400" b="1" dirty="0"/>
              <a:t>Leverage SA to find a good sequence pair for floorplan optimization</a:t>
            </a:r>
          </a:p>
        </p:txBody>
      </p:sp>
    </p:spTree>
    <p:extLst>
      <p:ext uri="{BB962C8B-B14F-4D97-AF65-F5344CB8AC3E}">
        <p14:creationId xmlns:p14="http://schemas.microsoft.com/office/powerpoint/2010/main" val="2933782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F1B23-8C23-964F-B5F1-30F28229544C}"/>
              </a:ext>
            </a:extLst>
          </p:cNvPr>
          <p:cNvSpPr>
            <a:spLocks noGrp="1"/>
          </p:cNvSpPr>
          <p:nvPr>
            <p:ph type="title"/>
          </p:nvPr>
        </p:nvSpPr>
        <p:spPr/>
        <p:txBody>
          <a:bodyPr/>
          <a:lstStyle/>
          <a:p>
            <a:r>
              <a:rPr lang="en-US" dirty="0"/>
              <a:t>Sequence Pair (cont’d)</a:t>
            </a:r>
          </a:p>
        </p:txBody>
      </p:sp>
      <p:sp>
        <p:nvSpPr>
          <p:cNvPr id="3" name="Content Placeholder 2">
            <a:extLst>
              <a:ext uri="{FF2B5EF4-FFF2-40B4-BE49-F238E27FC236}">
                <a16:creationId xmlns:a16="http://schemas.microsoft.com/office/drawing/2014/main" id="{9D468CF5-9661-3044-85AE-D6B8195C86CA}"/>
              </a:ext>
            </a:extLst>
          </p:cNvPr>
          <p:cNvSpPr>
            <a:spLocks noGrp="1"/>
          </p:cNvSpPr>
          <p:nvPr>
            <p:ph idx="1"/>
          </p:nvPr>
        </p:nvSpPr>
        <p:spPr/>
        <p:txBody>
          <a:bodyPr>
            <a:normAutofit/>
          </a:bodyPr>
          <a:lstStyle/>
          <a:p>
            <a:pPr algn="just"/>
            <a:r>
              <a:rPr lang="en-US" sz="2400" dirty="0"/>
              <a:t>Positive sequence: lower-left to upper-right, i.e., </a:t>
            </a:r>
            <a:r>
              <a:rPr lang="en-US" sz="2400" dirty="0" err="1"/>
              <a:t>ecafdb</a:t>
            </a:r>
            <a:endParaRPr lang="en-US" sz="2400" dirty="0"/>
          </a:p>
          <a:p>
            <a:pPr algn="just"/>
            <a:r>
              <a:rPr lang="en-US" sz="2400" dirty="0"/>
              <a:t>Negative sequence: upper-left to lower-right, i.e., </a:t>
            </a:r>
            <a:r>
              <a:rPr lang="en-US" sz="2400" dirty="0" err="1"/>
              <a:t>fcbead</a:t>
            </a:r>
            <a:endParaRPr lang="en-US" sz="2400" dirty="0"/>
          </a:p>
        </p:txBody>
      </p:sp>
      <p:sp>
        <p:nvSpPr>
          <p:cNvPr id="5" name="Rectangle 6">
            <a:extLst>
              <a:ext uri="{FF2B5EF4-FFF2-40B4-BE49-F238E27FC236}">
                <a16:creationId xmlns:a16="http://schemas.microsoft.com/office/drawing/2014/main" id="{6BEFD4ED-3731-BD9E-4DDF-23AED1C3C5AE}"/>
              </a:ext>
            </a:extLst>
          </p:cNvPr>
          <p:cNvSpPr>
            <a:spLocks noChangeAspect="1" noChangeArrowheads="1"/>
          </p:cNvSpPr>
          <p:nvPr/>
        </p:nvSpPr>
        <p:spPr bwMode="auto">
          <a:xfrm rot="5400000">
            <a:off x="1382474" y="2823969"/>
            <a:ext cx="1095780" cy="113430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e</a:t>
            </a:r>
            <a:endParaRPr lang="zh-TW" altLang="en-US" sz="2400" dirty="0">
              <a:solidFill>
                <a:schemeClr val="tx2"/>
              </a:solidFill>
              <a:latin typeface="Arial" charset="0"/>
              <a:ea typeface="新細明體" charset="0"/>
              <a:cs typeface="新細明體" charset="0"/>
            </a:endParaRPr>
          </a:p>
        </p:txBody>
      </p:sp>
      <p:sp>
        <p:nvSpPr>
          <p:cNvPr id="6" name="Rectangle 7">
            <a:extLst>
              <a:ext uri="{FF2B5EF4-FFF2-40B4-BE49-F238E27FC236}">
                <a16:creationId xmlns:a16="http://schemas.microsoft.com/office/drawing/2014/main" id="{BC30F1EA-EB5F-CF1E-9FB1-5A3337E2BCF1}"/>
              </a:ext>
            </a:extLst>
          </p:cNvPr>
          <p:cNvSpPr>
            <a:spLocks noChangeAspect="1" noChangeArrowheads="1"/>
          </p:cNvSpPr>
          <p:nvPr/>
        </p:nvSpPr>
        <p:spPr bwMode="auto">
          <a:xfrm>
            <a:off x="2797833" y="3190734"/>
            <a:ext cx="756202" cy="1266111"/>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a</a:t>
            </a:r>
          </a:p>
        </p:txBody>
      </p:sp>
      <p:sp>
        <p:nvSpPr>
          <p:cNvPr id="7" name="Rectangle 8">
            <a:extLst>
              <a:ext uri="{FF2B5EF4-FFF2-40B4-BE49-F238E27FC236}">
                <a16:creationId xmlns:a16="http://schemas.microsoft.com/office/drawing/2014/main" id="{604A558F-B020-D437-F452-B3FF292AF877}"/>
              </a:ext>
            </a:extLst>
          </p:cNvPr>
          <p:cNvSpPr>
            <a:spLocks noChangeAspect="1" noChangeArrowheads="1"/>
          </p:cNvSpPr>
          <p:nvPr/>
        </p:nvSpPr>
        <p:spPr bwMode="auto">
          <a:xfrm rot="5400000">
            <a:off x="1939325" y="4632853"/>
            <a:ext cx="608765" cy="158681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f</a:t>
            </a:r>
          </a:p>
        </p:txBody>
      </p:sp>
      <p:sp>
        <p:nvSpPr>
          <p:cNvPr id="8" name="Rectangle 9">
            <a:extLst>
              <a:ext uri="{FF2B5EF4-FFF2-40B4-BE49-F238E27FC236}">
                <a16:creationId xmlns:a16="http://schemas.microsoft.com/office/drawing/2014/main" id="{3CE07457-EDE5-F9ED-CF49-5DAB6B0F2794}"/>
              </a:ext>
            </a:extLst>
          </p:cNvPr>
          <p:cNvSpPr>
            <a:spLocks noChangeAspect="1" noChangeArrowheads="1"/>
          </p:cNvSpPr>
          <p:nvPr/>
        </p:nvSpPr>
        <p:spPr bwMode="auto">
          <a:xfrm>
            <a:off x="4094534" y="3058880"/>
            <a:ext cx="756202" cy="1804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d</a:t>
            </a:r>
          </a:p>
        </p:txBody>
      </p:sp>
      <p:sp>
        <p:nvSpPr>
          <p:cNvPr id="10" name="Rectangle 11">
            <a:extLst>
              <a:ext uri="{FF2B5EF4-FFF2-40B4-BE49-F238E27FC236}">
                <a16:creationId xmlns:a16="http://schemas.microsoft.com/office/drawing/2014/main" id="{5A1A3B01-A740-8D8A-A53B-83A516177613}"/>
              </a:ext>
            </a:extLst>
          </p:cNvPr>
          <p:cNvSpPr>
            <a:spLocks noChangeAspect="1" noChangeArrowheads="1"/>
          </p:cNvSpPr>
          <p:nvPr/>
        </p:nvSpPr>
        <p:spPr bwMode="auto">
          <a:xfrm>
            <a:off x="1615280" y="4159173"/>
            <a:ext cx="630167" cy="608765"/>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c</a:t>
            </a:r>
          </a:p>
        </p:txBody>
      </p:sp>
      <p:sp>
        <p:nvSpPr>
          <p:cNvPr id="11" name="Rectangle 12">
            <a:extLst>
              <a:ext uri="{FF2B5EF4-FFF2-40B4-BE49-F238E27FC236}">
                <a16:creationId xmlns:a16="http://schemas.microsoft.com/office/drawing/2014/main" id="{64A283C2-793C-9ECC-9296-0F011417A781}"/>
              </a:ext>
            </a:extLst>
          </p:cNvPr>
          <p:cNvSpPr>
            <a:spLocks noChangeAspect="1" noChangeArrowheads="1"/>
          </p:cNvSpPr>
          <p:nvPr/>
        </p:nvSpPr>
        <p:spPr bwMode="auto">
          <a:xfrm>
            <a:off x="3470126" y="5098095"/>
            <a:ext cx="1008270" cy="852273"/>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b</a:t>
            </a:r>
          </a:p>
        </p:txBody>
      </p:sp>
      <p:sp>
        <p:nvSpPr>
          <p:cNvPr id="41" name="Freeform 40">
            <a:extLst>
              <a:ext uri="{FF2B5EF4-FFF2-40B4-BE49-F238E27FC236}">
                <a16:creationId xmlns:a16="http://schemas.microsoft.com/office/drawing/2014/main" id="{2C1F9932-B306-436F-8A7A-CA48D9ECE0D6}"/>
              </a:ext>
            </a:extLst>
          </p:cNvPr>
          <p:cNvSpPr/>
          <p:nvPr/>
        </p:nvSpPr>
        <p:spPr>
          <a:xfrm>
            <a:off x="1349828" y="2569024"/>
            <a:ext cx="3646716" cy="1349829"/>
          </a:xfrm>
          <a:custGeom>
            <a:avLst/>
            <a:gdLst>
              <a:gd name="connsiteX0" fmla="*/ 0 w 3526971"/>
              <a:gd name="connsiteY0" fmla="*/ 1349829 h 1349829"/>
              <a:gd name="connsiteX1" fmla="*/ 1143000 w 3526971"/>
              <a:gd name="connsiteY1" fmla="*/ 272143 h 1349829"/>
              <a:gd name="connsiteX2" fmla="*/ 1143000 w 3526971"/>
              <a:gd name="connsiteY2" fmla="*/ 0 h 1349829"/>
              <a:gd name="connsiteX3" fmla="*/ 3526971 w 3526971"/>
              <a:gd name="connsiteY3" fmla="*/ 0 h 1349829"/>
            </a:gdLst>
            <a:ahLst/>
            <a:cxnLst>
              <a:cxn ang="0">
                <a:pos x="connsiteX0" y="connsiteY0"/>
              </a:cxn>
              <a:cxn ang="0">
                <a:pos x="connsiteX1" y="connsiteY1"/>
              </a:cxn>
              <a:cxn ang="0">
                <a:pos x="connsiteX2" y="connsiteY2"/>
              </a:cxn>
              <a:cxn ang="0">
                <a:pos x="connsiteX3" y="connsiteY3"/>
              </a:cxn>
            </a:cxnLst>
            <a:rect l="l" t="t" r="r" b="b"/>
            <a:pathLst>
              <a:path w="3526971" h="1349829">
                <a:moveTo>
                  <a:pt x="0" y="1349829"/>
                </a:moveTo>
                <a:lnTo>
                  <a:pt x="1143000" y="272143"/>
                </a:lnTo>
                <a:lnTo>
                  <a:pt x="1143000" y="0"/>
                </a:lnTo>
                <a:lnTo>
                  <a:pt x="3526971"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3" name="Freeform 42">
            <a:extLst>
              <a:ext uri="{FF2B5EF4-FFF2-40B4-BE49-F238E27FC236}">
                <a16:creationId xmlns:a16="http://schemas.microsoft.com/office/drawing/2014/main" id="{101CCE55-E978-1025-E71F-AC655B9626B1}"/>
              </a:ext>
            </a:extLst>
          </p:cNvPr>
          <p:cNvSpPr/>
          <p:nvPr/>
        </p:nvSpPr>
        <p:spPr>
          <a:xfrm>
            <a:off x="838200" y="3907967"/>
            <a:ext cx="522514" cy="2144486"/>
          </a:xfrm>
          <a:custGeom>
            <a:avLst/>
            <a:gdLst>
              <a:gd name="connsiteX0" fmla="*/ 522514 w 522514"/>
              <a:gd name="connsiteY0" fmla="*/ 0 h 2144486"/>
              <a:gd name="connsiteX1" fmla="*/ 522514 w 522514"/>
              <a:gd name="connsiteY1" fmla="*/ 337457 h 2144486"/>
              <a:gd name="connsiteX2" fmla="*/ 0 w 522514"/>
              <a:gd name="connsiteY2" fmla="*/ 337457 h 2144486"/>
              <a:gd name="connsiteX3" fmla="*/ 0 w 522514"/>
              <a:gd name="connsiteY3" fmla="*/ 2144486 h 2144486"/>
            </a:gdLst>
            <a:ahLst/>
            <a:cxnLst>
              <a:cxn ang="0">
                <a:pos x="connsiteX0" y="connsiteY0"/>
              </a:cxn>
              <a:cxn ang="0">
                <a:pos x="connsiteX1" y="connsiteY1"/>
              </a:cxn>
              <a:cxn ang="0">
                <a:pos x="connsiteX2" y="connsiteY2"/>
              </a:cxn>
              <a:cxn ang="0">
                <a:pos x="connsiteX3" y="connsiteY3"/>
              </a:cxn>
            </a:cxnLst>
            <a:rect l="l" t="t" r="r" b="b"/>
            <a:pathLst>
              <a:path w="522514" h="2144486">
                <a:moveTo>
                  <a:pt x="522514" y="0"/>
                </a:moveTo>
                <a:lnTo>
                  <a:pt x="522514" y="337457"/>
                </a:lnTo>
                <a:lnTo>
                  <a:pt x="0" y="337457"/>
                </a:lnTo>
                <a:lnTo>
                  <a:pt x="0" y="2144486"/>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4" name="Freeform 43">
            <a:extLst>
              <a:ext uri="{FF2B5EF4-FFF2-40B4-BE49-F238E27FC236}">
                <a16:creationId xmlns:a16="http://schemas.microsoft.com/office/drawing/2014/main" id="{4D8284C3-680A-68B5-D9D2-25D7F81EF8EE}"/>
              </a:ext>
            </a:extLst>
          </p:cNvPr>
          <p:cNvSpPr/>
          <p:nvPr/>
        </p:nvSpPr>
        <p:spPr>
          <a:xfrm>
            <a:off x="947056" y="2710538"/>
            <a:ext cx="4082145" cy="3331029"/>
          </a:xfrm>
          <a:custGeom>
            <a:avLst/>
            <a:gdLst>
              <a:gd name="connsiteX0" fmla="*/ 0 w 3973286"/>
              <a:gd name="connsiteY0" fmla="*/ 3331029 h 3331029"/>
              <a:gd name="connsiteX1" fmla="*/ 0 w 3973286"/>
              <a:gd name="connsiteY1" fmla="*/ 2035629 h 3331029"/>
              <a:gd name="connsiteX2" fmla="*/ 664029 w 3973286"/>
              <a:gd name="connsiteY2" fmla="*/ 2035629 h 3331029"/>
              <a:gd name="connsiteX3" fmla="*/ 1317171 w 3973286"/>
              <a:gd name="connsiteY3" fmla="*/ 1458686 h 3331029"/>
              <a:gd name="connsiteX4" fmla="*/ 1654629 w 3973286"/>
              <a:gd name="connsiteY4" fmla="*/ 1458686 h 3331029"/>
              <a:gd name="connsiteX5" fmla="*/ 1654629 w 3973286"/>
              <a:gd name="connsiteY5" fmla="*/ 0 h 3331029"/>
              <a:gd name="connsiteX6" fmla="*/ 1861457 w 3973286"/>
              <a:gd name="connsiteY6" fmla="*/ 0 h 3331029"/>
              <a:gd name="connsiteX7" fmla="*/ 3973286 w 3973286"/>
              <a:gd name="connsiteY7" fmla="*/ 0 h 333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286" h="3331029">
                <a:moveTo>
                  <a:pt x="0" y="3331029"/>
                </a:moveTo>
                <a:lnTo>
                  <a:pt x="0" y="2035629"/>
                </a:lnTo>
                <a:lnTo>
                  <a:pt x="664029" y="2035629"/>
                </a:lnTo>
                <a:lnTo>
                  <a:pt x="1317171" y="1458686"/>
                </a:lnTo>
                <a:lnTo>
                  <a:pt x="1654629" y="1458686"/>
                </a:lnTo>
                <a:lnTo>
                  <a:pt x="1654629" y="0"/>
                </a:lnTo>
                <a:lnTo>
                  <a:pt x="1861457" y="0"/>
                </a:lnTo>
                <a:lnTo>
                  <a:pt x="3973286"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a:extLst>
              <a:ext uri="{FF2B5EF4-FFF2-40B4-BE49-F238E27FC236}">
                <a16:creationId xmlns:a16="http://schemas.microsoft.com/office/drawing/2014/main" id="{38FA197B-9A87-014B-D41F-BAC5A33565E7}"/>
              </a:ext>
            </a:extLst>
          </p:cNvPr>
          <p:cNvSpPr/>
          <p:nvPr/>
        </p:nvSpPr>
        <p:spPr>
          <a:xfrm>
            <a:off x="1143002" y="2895596"/>
            <a:ext cx="3886200" cy="3233057"/>
          </a:xfrm>
          <a:custGeom>
            <a:avLst/>
            <a:gdLst>
              <a:gd name="connsiteX0" fmla="*/ 0 w 3886200"/>
              <a:gd name="connsiteY0" fmla="*/ 3233057 h 3233057"/>
              <a:gd name="connsiteX1" fmla="*/ 0 w 3886200"/>
              <a:gd name="connsiteY1" fmla="*/ 2797628 h 3233057"/>
              <a:gd name="connsiteX2" fmla="*/ 315686 w 3886200"/>
              <a:gd name="connsiteY2" fmla="*/ 2797628 h 3233057"/>
              <a:gd name="connsiteX3" fmla="*/ 1915886 w 3886200"/>
              <a:gd name="connsiteY3" fmla="*/ 2220685 h 3233057"/>
              <a:gd name="connsiteX4" fmla="*/ 1915886 w 3886200"/>
              <a:gd name="connsiteY4" fmla="*/ 1741714 h 3233057"/>
              <a:gd name="connsiteX5" fmla="*/ 2547257 w 3886200"/>
              <a:gd name="connsiteY5" fmla="*/ 1741714 h 3233057"/>
              <a:gd name="connsiteX6" fmla="*/ 2547257 w 3886200"/>
              <a:gd name="connsiteY6" fmla="*/ 0 h 3233057"/>
              <a:gd name="connsiteX7" fmla="*/ 2656114 w 3886200"/>
              <a:gd name="connsiteY7" fmla="*/ 0 h 3233057"/>
              <a:gd name="connsiteX8" fmla="*/ 3886200 w 3886200"/>
              <a:gd name="connsiteY8" fmla="*/ 0 h 323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0" h="3233057">
                <a:moveTo>
                  <a:pt x="0" y="3233057"/>
                </a:moveTo>
                <a:lnTo>
                  <a:pt x="0" y="2797628"/>
                </a:lnTo>
                <a:lnTo>
                  <a:pt x="315686" y="2797628"/>
                </a:lnTo>
                <a:lnTo>
                  <a:pt x="1915886" y="2220685"/>
                </a:lnTo>
                <a:lnTo>
                  <a:pt x="1915886" y="1741714"/>
                </a:lnTo>
                <a:lnTo>
                  <a:pt x="2547257" y="1741714"/>
                </a:lnTo>
                <a:lnTo>
                  <a:pt x="2547257" y="0"/>
                </a:lnTo>
                <a:lnTo>
                  <a:pt x="2656114" y="0"/>
                </a:lnTo>
                <a:lnTo>
                  <a:pt x="3886200"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B6790F20-365D-C8DA-E2EA-F76D46ABA27D}"/>
              </a:ext>
            </a:extLst>
          </p:cNvPr>
          <p:cNvSpPr/>
          <p:nvPr/>
        </p:nvSpPr>
        <p:spPr>
          <a:xfrm>
            <a:off x="1055916" y="2797624"/>
            <a:ext cx="3962400" cy="3254829"/>
          </a:xfrm>
          <a:custGeom>
            <a:avLst/>
            <a:gdLst>
              <a:gd name="connsiteX0" fmla="*/ 0 w 3962400"/>
              <a:gd name="connsiteY0" fmla="*/ 3254829 h 3254829"/>
              <a:gd name="connsiteX1" fmla="*/ 0 w 3962400"/>
              <a:gd name="connsiteY1" fmla="*/ 2122714 h 3254829"/>
              <a:gd name="connsiteX2" fmla="*/ 1741714 w 3962400"/>
              <a:gd name="connsiteY2" fmla="*/ 2122714 h 3254829"/>
              <a:gd name="connsiteX3" fmla="*/ 1741714 w 3962400"/>
              <a:gd name="connsiteY3" fmla="*/ 1665514 h 3254829"/>
              <a:gd name="connsiteX4" fmla="*/ 2514600 w 3962400"/>
              <a:gd name="connsiteY4" fmla="*/ 381000 h 3254829"/>
              <a:gd name="connsiteX5" fmla="*/ 2514600 w 3962400"/>
              <a:gd name="connsiteY5" fmla="*/ 0 h 3254829"/>
              <a:gd name="connsiteX6" fmla="*/ 3962400 w 3962400"/>
              <a:gd name="connsiteY6" fmla="*/ 0 h 325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2400" h="3254829">
                <a:moveTo>
                  <a:pt x="0" y="3254829"/>
                </a:moveTo>
                <a:lnTo>
                  <a:pt x="0" y="2122714"/>
                </a:lnTo>
                <a:lnTo>
                  <a:pt x="1741714" y="2122714"/>
                </a:lnTo>
                <a:lnTo>
                  <a:pt x="1741714" y="1665514"/>
                </a:lnTo>
                <a:lnTo>
                  <a:pt x="2514600" y="381000"/>
                </a:lnTo>
                <a:lnTo>
                  <a:pt x="2514600" y="0"/>
                </a:lnTo>
                <a:lnTo>
                  <a:pt x="3962400"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a:extLst>
              <a:ext uri="{FF2B5EF4-FFF2-40B4-BE49-F238E27FC236}">
                <a16:creationId xmlns:a16="http://schemas.microsoft.com/office/drawing/2014/main" id="{4197E2EB-DE21-E175-216B-C37388DA1577}"/>
              </a:ext>
            </a:extLst>
          </p:cNvPr>
          <p:cNvSpPr/>
          <p:nvPr/>
        </p:nvSpPr>
        <p:spPr>
          <a:xfrm>
            <a:off x="1295400" y="3080653"/>
            <a:ext cx="3766457" cy="3004457"/>
          </a:xfrm>
          <a:custGeom>
            <a:avLst/>
            <a:gdLst>
              <a:gd name="connsiteX0" fmla="*/ 0 w 3766457"/>
              <a:gd name="connsiteY0" fmla="*/ 3004457 h 3004457"/>
              <a:gd name="connsiteX1" fmla="*/ 0 w 3766457"/>
              <a:gd name="connsiteY1" fmla="*/ 2775857 h 3004457"/>
              <a:gd name="connsiteX2" fmla="*/ 1937657 w 3766457"/>
              <a:gd name="connsiteY2" fmla="*/ 2775857 h 3004457"/>
              <a:gd name="connsiteX3" fmla="*/ 1937657 w 3766457"/>
              <a:gd name="connsiteY3" fmla="*/ 1807028 h 3004457"/>
              <a:gd name="connsiteX4" fmla="*/ 2819400 w 3766457"/>
              <a:gd name="connsiteY4" fmla="*/ 1807028 h 3004457"/>
              <a:gd name="connsiteX5" fmla="*/ 3559628 w 3766457"/>
              <a:gd name="connsiteY5" fmla="*/ 0 h 3004457"/>
              <a:gd name="connsiteX6" fmla="*/ 3766457 w 3766457"/>
              <a:gd name="connsiteY6" fmla="*/ 0 h 300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66457" h="3004457">
                <a:moveTo>
                  <a:pt x="0" y="3004457"/>
                </a:moveTo>
                <a:lnTo>
                  <a:pt x="0" y="2775857"/>
                </a:lnTo>
                <a:lnTo>
                  <a:pt x="1937657" y="2775857"/>
                </a:lnTo>
                <a:lnTo>
                  <a:pt x="1937657" y="1807028"/>
                </a:lnTo>
                <a:lnTo>
                  <a:pt x="2819400" y="1807028"/>
                </a:lnTo>
                <a:lnTo>
                  <a:pt x="3559628" y="0"/>
                </a:lnTo>
                <a:lnTo>
                  <a:pt x="3766457"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886A1183-7E6D-713E-D30F-7B3C48EE7AFB}"/>
              </a:ext>
            </a:extLst>
          </p:cNvPr>
          <p:cNvSpPr/>
          <p:nvPr/>
        </p:nvSpPr>
        <p:spPr>
          <a:xfrm>
            <a:off x="1436914" y="5105395"/>
            <a:ext cx="3603172" cy="1012372"/>
          </a:xfrm>
          <a:custGeom>
            <a:avLst/>
            <a:gdLst>
              <a:gd name="connsiteX0" fmla="*/ 0 w 3603172"/>
              <a:gd name="connsiteY0" fmla="*/ 1012372 h 1012372"/>
              <a:gd name="connsiteX1" fmla="*/ 0 w 3603172"/>
              <a:gd name="connsiteY1" fmla="*/ 870858 h 1012372"/>
              <a:gd name="connsiteX2" fmla="*/ 2057400 w 3603172"/>
              <a:gd name="connsiteY2" fmla="*/ 870858 h 1012372"/>
              <a:gd name="connsiteX3" fmla="*/ 3069772 w 3603172"/>
              <a:gd name="connsiteY3" fmla="*/ 0 h 1012372"/>
              <a:gd name="connsiteX4" fmla="*/ 3603172 w 3603172"/>
              <a:gd name="connsiteY4" fmla="*/ 0 h 101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172" h="1012372">
                <a:moveTo>
                  <a:pt x="0" y="1012372"/>
                </a:moveTo>
                <a:lnTo>
                  <a:pt x="0" y="870858"/>
                </a:lnTo>
                <a:lnTo>
                  <a:pt x="2057400" y="870858"/>
                </a:lnTo>
                <a:lnTo>
                  <a:pt x="3069772" y="0"/>
                </a:lnTo>
                <a:lnTo>
                  <a:pt x="3603172"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6">
            <a:extLst>
              <a:ext uri="{FF2B5EF4-FFF2-40B4-BE49-F238E27FC236}">
                <a16:creationId xmlns:a16="http://schemas.microsoft.com/office/drawing/2014/main" id="{A36F57A8-39CA-506B-2AF0-1FDCE0377B0F}"/>
              </a:ext>
            </a:extLst>
          </p:cNvPr>
          <p:cNvSpPr>
            <a:spLocks noChangeAspect="1" noChangeArrowheads="1"/>
          </p:cNvSpPr>
          <p:nvPr/>
        </p:nvSpPr>
        <p:spPr bwMode="auto">
          <a:xfrm rot="5400000">
            <a:off x="7349096" y="2778362"/>
            <a:ext cx="1095780" cy="113430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e</a:t>
            </a:r>
            <a:endParaRPr lang="zh-TW" altLang="en-US" sz="2400" dirty="0">
              <a:solidFill>
                <a:schemeClr val="tx2"/>
              </a:solidFill>
              <a:latin typeface="Arial" charset="0"/>
              <a:ea typeface="新細明體" charset="0"/>
              <a:cs typeface="新細明體" charset="0"/>
            </a:endParaRPr>
          </a:p>
        </p:txBody>
      </p:sp>
      <p:sp>
        <p:nvSpPr>
          <p:cNvPr id="54" name="Rectangle 7">
            <a:extLst>
              <a:ext uri="{FF2B5EF4-FFF2-40B4-BE49-F238E27FC236}">
                <a16:creationId xmlns:a16="http://schemas.microsoft.com/office/drawing/2014/main" id="{29857B06-35AB-0A46-DD39-36A2924B02E2}"/>
              </a:ext>
            </a:extLst>
          </p:cNvPr>
          <p:cNvSpPr>
            <a:spLocks noChangeAspect="1" noChangeArrowheads="1"/>
          </p:cNvSpPr>
          <p:nvPr/>
        </p:nvSpPr>
        <p:spPr bwMode="auto">
          <a:xfrm>
            <a:off x="8764455" y="3145127"/>
            <a:ext cx="756202" cy="1266111"/>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a</a:t>
            </a:r>
          </a:p>
        </p:txBody>
      </p:sp>
      <p:sp>
        <p:nvSpPr>
          <p:cNvPr id="55" name="Rectangle 8">
            <a:extLst>
              <a:ext uri="{FF2B5EF4-FFF2-40B4-BE49-F238E27FC236}">
                <a16:creationId xmlns:a16="http://schemas.microsoft.com/office/drawing/2014/main" id="{56593475-DEA0-6924-B09C-5AC558ABE039}"/>
              </a:ext>
            </a:extLst>
          </p:cNvPr>
          <p:cNvSpPr>
            <a:spLocks noChangeAspect="1" noChangeArrowheads="1"/>
          </p:cNvSpPr>
          <p:nvPr/>
        </p:nvSpPr>
        <p:spPr bwMode="auto">
          <a:xfrm rot="5400000">
            <a:off x="7905947" y="4587246"/>
            <a:ext cx="608765" cy="158681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f</a:t>
            </a:r>
          </a:p>
        </p:txBody>
      </p:sp>
      <p:sp>
        <p:nvSpPr>
          <p:cNvPr id="56" name="Rectangle 9">
            <a:extLst>
              <a:ext uri="{FF2B5EF4-FFF2-40B4-BE49-F238E27FC236}">
                <a16:creationId xmlns:a16="http://schemas.microsoft.com/office/drawing/2014/main" id="{5B0752AF-A62E-96E0-9656-D2811DE94AA8}"/>
              </a:ext>
            </a:extLst>
          </p:cNvPr>
          <p:cNvSpPr>
            <a:spLocks noChangeAspect="1" noChangeArrowheads="1"/>
          </p:cNvSpPr>
          <p:nvPr/>
        </p:nvSpPr>
        <p:spPr bwMode="auto">
          <a:xfrm>
            <a:off x="10061156" y="3013273"/>
            <a:ext cx="756202" cy="1804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d</a:t>
            </a:r>
          </a:p>
        </p:txBody>
      </p:sp>
      <p:sp>
        <p:nvSpPr>
          <p:cNvPr id="57" name="Rectangle 11">
            <a:extLst>
              <a:ext uri="{FF2B5EF4-FFF2-40B4-BE49-F238E27FC236}">
                <a16:creationId xmlns:a16="http://schemas.microsoft.com/office/drawing/2014/main" id="{2870C86A-36D8-352A-B46E-72C2A7EC3942}"/>
              </a:ext>
            </a:extLst>
          </p:cNvPr>
          <p:cNvSpPr>
            <a:spLocks noChangeAspect="1" noChangeArrowheads="1"/>
          </p:cNvSpPr>
          <p:nvPr/>
        </p:nvSpPr>
        <p:spPr bwMode="auto">
          <a:xfrm>
            <a:off x="7581902" y="4113566"/>
            <a:ext cx="630167" cy="608765"/>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c</a:t>
            </a:r>
          </a:p>
        </p:txBody>
      </p:sp>
      <p:sp>
        <p:nvSpPr>
          <p:cNvPr id="58" name="Rectangle 12">
            <a:extLst>
              <a:ext uri="{FF2B5EF4-FFF2-40B4-BE49-F238E27FC236}">
                <a16:creationId xmlns:a16="http://schemas.microsoft.com/office/drawing/2014/main" id="{E3924B89-211C-7CCC-3CED-59A4CF6EFDFC}"/>
              </a:ext>
            </a:extLst>
          </p:cNvPr>
          <p:cNvSpPr>
            <a:spLocks noChangeAspect="1" noChangeArrowheads="1"/>
          </p:cNvSpPr>
          <p:nvPr/>
        </p:nvSpPr>
        <p:spPr bwMode="auto">
          <a:xfrm>
            <a:off x="9436748" y="5052488"/>
            <a:ext cx="1008270" cy="852273"/>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b</a:t>
            </a:r>
          </a:p>
        </p:txBody>
      </p:sp>
      <p:sp>
        <p:nvSpPr>
          <p:cNvPr id="59" name="Freeform 58">
            <a:extLst>
              <a:ext uri="{FF2B5EF4-FFF2-40B4-BE49-F238E27FC236}">
                <a16:creationId xmlns:a16="http://schemas.microsoft.com/office/drawing/2014/main" id="{6C377790-1B91-C68D-1B28-F221F181A1AD}"/>
              </a:ext>
            </a:extLst>
          </p:cNvPr>
          <p:cNvSpPr/>
          <p:nvPr/>
        </p:nvSpPr>
        <p:spPr>
          <a:xfrm>
            <a:off x="6702814" y="2525481"/>
            <a:ext cx="4572000" cy="3733800"/>
          </a:xfrm>
          <a:custGeom>
            <a:avLst/>
            <a:gdLst>
              <a:gd name="connsiteX0" fmla="*/ 0 w 4572000"/>
              <a:gd name="connsiteY0" fmla="*/ 0 h 3733800"/>
              <a:gd name="connsiteX1" fmla="*/ 0 w 4572000"/>
              <a:gd name="connsiteY1" fmla="*/ 2590800 h 3733800"/>
              <a:gd name="connsiteX2" fmla="*/ 729343 w 4572000"/>
              <a:gd name="connsiteY2" fmla="*/ 2590800 h 3733800"/>
              <a:gd name="connsiteX3" fmla="*/ 2318657 w 4572000"/>
              <a:gd name="connsiteY3" fmla="*/ 3156857 h 3733800"/>
              <a:gd name="connsiteX4" fmla="*/ 2318657 w 4572000"/>
              <a:gd name="connsiteY4" fmla="*/ 3733800 h 3733800"/>
              <a:gd name="connsiteX5" fmla="*/ 4572000 w 4572000"/>
              <a:gd name="connsiteY5" fmla="*/ 3733800 h 373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3733800">
                <a:moveTo>
                  <a:pt x="0" y="0"/>
                </a:moveTo>
                <a:lnTo>
                  <a:pt x="0" y="2590800"/>
                </a:lnTo>
                <a:lnTo>
                  <a:pt x="729343" y="2590800"/>
                </a:lnTo>
                <a:lnTo>
                  <a:pt x="2318657" y="3156857"/>
                </a:lnTo>
                <a:lnTo>
                  <a:pt x="2318657" y="3733800"/>
                </a:lnTo>
                <a:lnTo>
                  <a:pt x="4572000" y="373380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a:extLst>
              <a:ext uri="{FF2B5EF4-FFF2-40B4-BE49-F238E27FC236}">
                <a16:creationId xmlns:a16="http://schemas.microsoft.com/office/drawing/2014/main" id="{899286A8-22D7-7727-FF7C-CE623725CB42}"/>
              </a:ext>
            </a:extLst>
          </p:cNvPr>
          <p:cNvSpPr/>
          <p:nvPr/>
        </p:nvSpPr>
        <p:spPr>
          <a:xfrm>
            <a:off x="6866099" y="2503709"/>
            <a:ext cx="4408715" cy="3657600"/>
          </a:xfrm>
          <a:custGeom>
            <a:avLst/>
            <a:gdLst>
              <a:gd name="connsiteX0" fmla="*/ 0 w 4408715"/>
              <a:gd name="connsiteY0" fmla="*/ 0 h 3657600"/>
              <a:gd name="connsiteX1" fmla="*/ 0 w 4408715"/>
              <a:gd name="connsiteY1" fmla="*/ 1621972 h 3657600"/>
              <a:gd name="connsiteX2" fmla="*/ 751115 w 4408715"/>
              <a:gd name="connsiteY2" fmla="*/ 1621972 h 3657600"/>
              <a:gd name="connsiteX3" fmla="*/ 1349829 w 4408715"/>
              <a:gd name="connsiteY3" fmla="*/ 2220686 h 3657600"/>
              <a:gd name="connsiteX4" fmla="*/ 2253343 w 4408715"/>
              <a:gd name="connsiteY4" fmla="*/ 2220686 h 3657600"/>
              <a:gd name="connsiteX5" fmla="*/ 2253343 w 4408715"/>
              <a:gd name="connsiteY5" fmla="*/ 3657600 h 3657600"/>
              <a:gd name="connsiteX6" fmla="*/ 4408715 w 4408715"/>
              <a:gd name="connsiteY6"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715" h="3657600">
                <a:moveTo>
                  <a:pt x="0" y="0"/>
                </a:moveTo>
                <a:lnTo>
                  <a:pt x="0" y="1621972"/>
                </a:lnTo>
                <a:lnTo>
                  <a:pt x="751115" y="1621972"/>
                </a:lnTo>
                <a:lnTo>
                  <a:pt x="1349829" y="2220686"/>
                </a:lnTo>
                <a:lnTo>
                  <a:pt x="2253343" y="2220686"/>
                </a:lnTo>
                <a:lnTo>
                  <a:pt x="2253343" y="3657600"/>
                </a:lnTo>
                <a:lnTo>
                  <a:pt x="4408715" y="365760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a:extLst>
              <a:ext uri="{FF2B5EF4-FFF2-40B4-BE49-F238E27FC236}">
                <a16:creationId xmlns:a16="http://schemas.microsoft.com/office/drawing/2014/main" id="{3861A7D3-2A15-104F-9A6A-D6F5B73A72D0}"/>
              </a:ext>
            </a:extLst>
          </p:cNvPr>
          <p:cNvSpPr/>
          <p:nvPr/>
        </p:nvSpPr>
        <p:spPr>
          <a:xfrm>
            <a:off x="7029385" y="2525481"/>
            <a:ext cx="4245429" cy="3374572"/>
          </a:xfrm>
          <a:custGeom>
            <a:avLst/>
            <a:gdLst>
              <a:gd name="connsiteX0" fmla="*/ 0 w 4245429"/>
              <a:gd name="connsiteY0" fmla="*/ 0 h 3374572"/>
              <a:gd name="connsiteX1" fmla="*/ 0 w 4245429"/>
              <a:gd name="connsiteY1" fmla="*/ 1480457 h 3374572"/>
              <a:gd name="connsiteX2" fmla="*/ 1328057 w 4245429"/>
              <a:gd name="connsiteY2" fmla="*/ 1480457 h 3374572"/>
              <a:gd name="connsiteX3" fmla="*/ 1328057 w 4245429"/>
              <a:gd name="connsiteY3" fmla="*/ 1589314 h 3374572"/>
              <a:gd name="connsiteX4" fmla="*/ 1328057 w 4245429"/>
              <a:gd name="connsiteY4" fmla="*/ 2100943 h 3374572"/>
              <a:gd name="connsiteX5" fmla="*/ 2253343 w 4245429"/>
              <a:gd name="connsiteY5" fmla="*/ 2100943 h 3374572"/>
              <a:gd name="connsiteX6" fmla="*/ 2253343 w 4245429"/>
              <a:gd name="connsiteY6" fmla="*/ 2558143 h 3374572"/>
              <a:gd name="connsiteX7" fmla="*/ 2405743 w 4245429"/>
              <a:gd name="connsiteY7" fmla="*/ 2558143 h 3374572"/>
              <a:gd name="connsiteX8" fmla="*/ 3418114 w 4245429"/>
              <a:gd name="connsiteY8" fmla="*/ 3374572 h 3374572"/>
              <a:gd name="connsiteX9" fmla="*/ 4245429 w 4245429"/>
              <a:gd name="connsiteY9" fmla="*/ 3374572 h 337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45429" h="3374572">
                <a:moveTo>
                  <a:pt x="0" y="0"/>
                </a:moveTo>
                <a:lnTo>
                  <a:pt x="0" y="1480457"/>
                </a:lnTo>
                <a:lnTo>
                  <a:pt x="1328057" y="1480457"/>
                </a:lnTo>
                <a:lnTo>
                  <a:pt x="1328057" y="1589314"/>
                </a:lnTo>
                <a:lnTo>
                  <a:pt x="1328057" y="2100943"/>
                </a:lnTo>
                <a:lnTo>
                  <a:pt x="2253343" y="2100943"/>
                </a:lnTo>
                <a:lnTo>
                  <a:pt x="2253343" y="2558143"/>
                </a:lnTo>
                <a:lnTo>
                  <a:pt x="2405743" y="2558143"/>
                </a:lnTo>
                <a:lnTo>
                  <a:pt x="3418114" y="3374572"/>
                </a:lnTo>
                <a:lnTo>
                  <a:pt x="4245429" y="3374572"/>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a:extLst>
              <a:ext uri="{FF2B5EF4-FFF2-40B4-BE49-F238E27FC236}">
                <a16:creationId xmlns:a16="http://schemas.microsoft.com/office/drawing/2014/main" id="{40BCB17A-7A8B-8CAA-E2D7-A5B2F32E1031}"/>
              </a:ext>
            </a:extLst>
          </p:cNvPr>
          <p:cNvSpPr/>
          <p:nvPr/>
        </p:nvSpPr>
        <p:spPr>
          <a:xfrm>
            <a:off x="7334185" y="2514595"/>
            <a:ext cx="3951514" cy="2460172"/>
          </a:xfrm>
          <a:custGeom>
            <a:avLst/>
            <a:gdLst>
              <a:gd name="connsiteX0" fmla="*/ 0 w 3951514"/>
              <a:gd name="connsiteY0" fmla="*/ 0 h 2460172"/>
              <a:gd name="connsiteX1" fmla="*/ 0 w 3951514"/>
              <a:gd name="connsiteY1" fmla="*/ 304800 h 2460172"/>
              <a:gd name="connsiteX2" fmla="*/ 1077686 w 3951514"/>
              <a:gd name="connsiteY2" fmla="*/ 1382486 h 2460172"/>
              <a:gd name="connsiteX3" fmla="*/ 1077686 w 3951514"/>
              <a:gd name="connsiteY3" fmla="*/ 2013858 h 2460172"/>
              <a:gd name="connsiteX4" fmla="*/ 2100943 w 3951514"/>
              <a:gd name="connsiteY4" fmla="*/ 2013858 h 2460172"/>
              <a:gd name="connsiteX5" fmla="*/ 2100943 w 3951514"/>
              <a:gd name="connsiteY5" fmla="*/ 2460172 h 2460172"/>
              <a:gd name="connsiteX6" fmla="*/ 3951514 w 3951514"/>
              <a:gd name="connsiteY6" fmla="*/ 2460172 h 246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1514" h="2460172">
                <a:moveTo>
                  <a:pt x="0" y="0"/>
                </a:moveTo>
                <a:lnTo>
                  <a:pt x="0" y="304800"/>
                </a:lnTo>
                <a:lnTo>
                  <a:pt x="1077686" y="1382486"/>
                </a:lnTo>
                <a:lnTo>
                  <a:pt x="1077686" y="2013858"/>
                </a:lnTo>
                <a:lnTo>
                  <a:pt x="2100943" y="2013858"/>
                </a:lnTo>
                <a:lnTo>
                  <a:pt x="2100943" y="2460172"/>
                </a:lnTo>
                <a:lnTo>
                  <a:pt x="3951514" y="2460172"/>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a:extLst>
              <a:ext uri="{FF2B5EF4-FFF2-40B4-BE49-F238E27FC236}">
                <a16:creationId xmlns:a16="http://schemas.microsoft.com/office/drawing/2014/main" id="{4339B6CE-8541-41F9-B871-4D3326564BEB}"/>
              </a:ext>
            </a:extLst>
          </p:cNvPr>
          <p:cNvSpPr/>
          <p:nvPr/>
        </p:nvSpPr>
        <p:spPr>
          <a:xfrm>
            <a:off x="8749328" y="2471052"/>
            <a:ext cx="2547257" cy="2427514"/>
          </a:xfrm>
          <a:custGeom>
            <a:avLst/>
            <a:gdLst>
              <a:gd name="connsiteX0" fmla="*/ 0 w 2547257"/>
              <a:gd name="connsiteY0" fmla="*/ 0 h 2427514"/>
              <a:gd name="connsiteX1" fmla="*/ 0 w 2547257"/>
              <a:gd name="connsiteY1" fmla="*/ 685800 h 2427514"/>
              <a:gd name="connsiteX2" fmla="*/ 772886 w 2547257"/>
              <a:gd name="connsiteY2" fmla="*/ 1926771 h 2427514"/>
              <a:gd name="connsiteX3" fmla="*/ 772886 w 2547257"/>
              <a:gd name="connsiteY3" fmla="*/ 2427514 h 2427514"/>
              <a:gd name="connsiteX4" fmla="*/ 2547257 w 2547257"/>
              <a:gd name="connsiteY4" fmla="*/ 2427514 h 2427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7257" h="2427514">
                <a:moveTo>
                  <a:pt x="0" y="0"/>
                </a:moveTo>
                <a:lnTo>
                  <a:pt x="0" y="685800"/>
                </a:lnTo>
                <a:lnTo>
                  <a:pt x="772886" y="1926771"/>
                </a:lnTo>
                <a:lnTo>
                  <a:pt x="772886" y="2427514"/>
                </a:lnTo>
                <a:lnTo>
                  <a:pt x="2547257" y="2427514"/>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a:extLst>
              <a:ext uri="{FF2B5EF4-FFF2-40B4-BE49-F238E27FC236}">
                <a16:creationId xmlns:a16="http://schemas.microsoft.com/office/drawing/2014/main" id="{9600D935-424C-4C97-8A07-6CC82E4B1F35}"/>
              </a:ext>
            </a:extLst>
          </p:cNvPr>
          <p:cNvSpPr/>
          <p:nvPr/>
        </p:nvSpPr>
        <p:spPr>
          <a:xfrm>
            <a:off x="10066499" y="2492824"/>
            <a:ext cx="1197429" cy="2307771"/>
          </a:xfrm>
          <a:custGeom>
            <a:avLst/>
            <a:gdLst>
              <a:gd name="connsiteX0" fmla="*/ 0 w 1197429"/>
              <a:gd name="connsiteY0" fmla="*/ 0 h 2307771"/>
              <a:gd name="connsiteX1" fmla="*/ 0 w 1197429"/>
              <a:gd name="connsiteY1" fmla="*/ 566057 h 2307771"/>
              <a:gd name="connsiteX2" fmla="*/ 751115 w 1197429"/>
              <a:gd name="connsiteY2" fmla="*/ 2307771 h 2307771"/>
              <a:gd name="connsiteX3" fmla="*/ 1197429 w 1197429"/>
              <a:gd name="connsiteY3" fmla="*/ 2307771 h 2307771"/>
            </a:gdLst>
            <a:ahLst/>
            <a:cxnLst>
              <a:cxn ang="0">
                <a:pos x="connsiteX0" y="connsiteY0"/>
              </a:cxn>
              <a:cxn ang="0">
                <a:pos x="connsiteX1" y="connsiteY1"/>
              </a:cxn>
              <a:cxn ang="0">
                <a:pos x="connsiteX2" y="connsiteY2"/>
              </a:cxn>
              <a:cxn ang="0">
                <a:pos x="connsiteX3" y="connsiteY3"/>
              </a:cxn>
            </a:cxnLst>
            <a:rect l="l" t="t" r="r" b="b"/>
            <a:pathLst>
              <a:path w="1197429" h="2307771">
                <a:moveTo>
                  <a:pt x="0" y="0"/>
                </a:moveTo>
                <a:lnTo>
                  <a:pt x="0" y="566057"/>
                </a:lnTo>
                <a:lnTo>
                  <a:pt x="751115" y="2307771"/>
                </a:lnTo>
                <a:lnTo>
                  <a:pt x="1197429" y="2307771"/>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Left-Right Arrow 66">
            <a:extLst>
              <a:ext uri="{FF2B5EF4-FFF2-40B4-BE49-F238E27FC236}">
                <a16:creationId xmlns:a16="http://schemas.microsoft.com/office/drawing/2014/main" id="{DD0FCAA3-3B19-3974-1013-8AC8328FE5EB}"/>
              </a:ext>
            </a:extLst>
          </p:cNvPr>
          <p:cNvSpPr/>
          <p:nvPr/>
        </p:nvSpPr>
        <p:spPr>
          <a:xfrm>
            <a:off x="5318634" y="3785377"/>
            <a:ext cx="1168794" cy="373796"/>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EE853C83-7D1F-8FEE-9D59-A1CAF3CB99CF}"/>
              </a:ext>
            </a:extLst>
          </p:cNvPr>
          <p:cNvSpPr txBox="1"/>
          <p:nvPr/>
        </p:nvSpPr>
        <p:spPr>
          <a:xfrm>
            <a:off x="5409888" y="3375349"/>
            <a:ext cx="992579" cy="369332"/>
          </a:xfrm>
          <a:prstGeom prst="rect">
            <a:avLst/>
          </a:prstGeom>
          <a:noFill/>
        </p:spPr>
        <p:txBody>
          <a:bodyPr wrap="none" rtlCol="0">
            <a:spAutoFit/>
          </a:bodyPr>
          <a:lstStyle/>
          <a:p>
            <a:r>
              <a:rPr lang="en-US" dirty="0">
                <a:solidFill>
                  <a:srgbClr val="0432FF"/>
                </a:solidFill>
                <a:latin typeface="Arial" panose="020B0604020202020204" pitchFamily="34" charset="0"/>
                <a:cs typeface="Arial" panose="020B0604020202020204" pitchFamily="34" charset="0"/>
              </a:rPr>
              <a:t>Positive</a:t>
            </a:r>
          </a:p>
        </p:txBody>
      </p:sp>
      <p:sp>
        <p:nvSpPr>
          <p:cNvPr id="69" name="TextBox 68">
            <a:extLst>
              <a:ext uri="{FF2B5EF4-FFF2-40B4-BE49-F238E27FC236}">
                <a16:creationId xmlns:a16="http://schemas.microsoft.com/office/drawing/2014/main" id="{BA9ED4E2-119C-D0AD-0FA4-56DD4DF3A1A8}"/>
              </a:ext>
            </a:extLst>
          </p:cNvPr>
          <p:cNvSpPr txBox="1"/>
          <p:nvPr/>
        </p:nvSpPr>
        <p:spPr>
          <a:xfrm>
            <a:off x="5388117" y="4224821"/>
            <a:ext cx="1095172" cy="369332"/>
          </a:xfrm>
          <a:prstGeom prst="rect">
            <a:avLst/>
          </a:prstGeom>
          <a:noFill/>
        </p:spPr>
        <p:txBody>
          <a:bodyPr wrap="none" rtlCol="0">
            <a:spAutoFit/>
          </a:bodyPr>
          <a:lstStyle/>
          <a:p>
            <a:r>
              <a:rPr lang="en-US" dirty="0">
                <a:solidFill>
                  <a:srgbClr val="FF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4260181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F1B23-8C23-964F-B5F1-30F28229544C}"/>
              </a:ext>
            </a:extLst>
          </p:cNvPr>
          <p:cNvSpPr>
            <a:spLocks noGrp="1"/>
          </p:cNvSpPr>
          <p:nvPr>
            <p:ph type="title"/>
          </p:nvPr>
        </p:nvSpPr>
        <p:spPr/>
        <p:txBody>
          <a:bodyPr/>
          <a:lstStyle/>
          <a:p>
            <a:r>
              <a:rPr lang="en-US" dirty="0"/>
              <a:t>Positive Sequence Construction</a:t>
            </a:r>
          </a:p>
        </p:txBody>
      </p:sp>
      <p:sp>
        <p:nvSpPr>
          <p:cNvPr id="3" name="Content Placeholder 2">
            <a:extLst>
              <a:ext uri="{FF2B5EF4-FFF2-40B4-BE49-F238E27FC236}">
                <a16:creationId xmlns:a16="http://schemas.microsoft.com/office/drawing/2014/main" id="{9D468CF5-9661-3044-85AE-D6B8195C86CA}"/>
              </a:ext>
            </a:extLst>
          </p:cNvPr>
          <p:cNvSpPr>
            <a:spLocks noGrp="1"/>
          </p:cNvSpPr>
          <p:nvPr>
            <p:ph idx="1"/>
          </p:nvPr>
        </p:nvSpPr>
        <p:spPr/>
        <p:txBody>
          <a:bodyPr>
            <a:normAutofit/>
          </a:bodyPr>
          <a:lstStyle/>
          <a:p>
            <a:pPr algn="just"/>
            <a:r>
              <a:rPr lang="en-US" b="1" dirty="0"/>
              <a:t>To go from a floorplan to its sequence pair, we first draw </a:t>
            </a:r>
            <a:r>
              <a:rPr lang="en-US" b="1" dirty="0">
                <a:solidFill>
                  <a:srgbClr val="0432FF"/>
                </a:solidFill>
              </a:rPr>
              <a:t>up-right</a:t>
            </a:r>
            <a:r>
              <a:rPr lang="en-US" b="1" dirty="0"/>
              <a:t> steplines for each module as follows:</a:t>
            </a:r>
          </a:p>
          <a:p>
            <a:pPr lvl="1" algn="just"/>
            <a:r>
              <a:rPr lang="en-US" dirty="0"/>
              <a:t>Starting from the upper right corner of a module until we reach the upper right corner of the floorplan, we draw vertical lines (going up) and horizontal lines (going right) in an alternative fashion so that we don’t cross any module boundary in the floorplan and any previously drawn line </a:t>
            </a:r>
          </a:p>
          <a:p>
            <a:pPr algn="just"/>
            <a:r>
              <a:rPr lang="en-US" b="1" dirty="0"/>
              <a:t>We also draw </a:t>
            </a:r>
            <a:r>
              <a:rPr lang="en-US" b="1" dirty="0">
                <a:solidFill>
                  <a:srgbClr val="FF0000"/>
                </a:solidFill>
              </a:rPr>
              <a:t>down-left </a:t>
            </a:r>
            <a:r>
              <a:rPr lang="en-US" b="1" dirty="0"/>
              <a:t>steplines in a similar way but in an opposite direction</a:t>
            </a:r>
          </a:p>
          <a:p>
            <a:pPr algn="just"/>
            <a:r>
              <a:rPr lang="en-US" b="1" dirty="0"/>
              <a:t>Negative Sequence can be constructed in a similar way</a:t>
            </a:r>
          </a:p>
          <a:p>
            <a:pPr lvl="1" algn="just"/>
            <a:endParaRPr lang="en-US" b="1" dirty="0"/>
          </a:p>
        </p:txBody>
      </p:sp>
    </p:spTree>
    <p:extLst>
      <p:ext uri="{BB962C8B-B14F-4D97-AF65-F5344CB8AC3E}">
        <p14:creationId xmlns:p14="http://schemas.microsoft.com/office/powerpoint/2010/main" val="3752617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80A6E-A0CE-2DA1-97CE-4A0AE41D7398}"/>
              </a:ext>
            </a:extLst>
          </p:cNvPr>
          <p:cNvSpPr>
            <a:spLocks noGrp="1"/>
          </p:cNvSpPr>
          <p:nvPr>
            <p:ph type="title"/>
          </p:nvPr>
        </p:nvSpPr>
        <p:spPr/>
        <p:txBody>
          <a:bodyPr/>
          <a:lstStyle/>
          <a:p>
            <a:r>
              <a:rPr lang="en-US" dirty="0"/>
              <a:t>Positive Sequence Construction</a:t>
            </a:r>
          </a:p>
        </p:txBody>
      </p:sp>
      <p:sp>
        <p:nvSpPr>
          <p:cNvPr id="3" name="Content Placeholder 2">
            <a:extLst>
              <a:ext uri="{FF2B5EF4-FFF2-40B4-BE49-F238E27FC236}">
                <a16:creationId xmlns:a16="http://schemas.microsoft.com/office/drawing/2014/main" id="{59C63C98-4E00-D5FF-5627-DFB66DBA7C12}"/>
              </a:ext>
            </a:extLst>
          </p:cNvPr>
          <p:cNvSpPr>
            <a:spLocks noGrp="1"/>
          </p:cNvSpPr>
          <p:nvPr>
            <p:ph idx="1"/>
          </p:nvPr>
        </p:nvSpPr>
        <p:spPr/>
        <p:txBody>
          <a:bodyPr/>
          <a:lstStyle/>
          <a:p>
            <a:r>
              <a:rPr lang="en-US" dirty="0"/>
              <a:t>Positive </a:t>
            </a:r>
            <a:r>
              <a:rPr lang="en-US" dirty="0" err="1"/>
              <a:t>stepline</a:t>
            </a:r>
            <a:r>
              <a:rPr lang="en-US" dirty="0"/>
              <a:t> sequence: e</a:t>
            </a:r>
          </a:p>
        </p:txBody>
      </p:sp>
      <p:sp>
        <p:nvSpPr>
          <p:cNvPr id="4" name="Rectangle 6">
            <a:extLst>
              <a:ext uri="{FF2B5EF4-FFF2-40B4-BE49-F238E27FC236}">
                <a16:creationId xmlns:a16="http://schemas.microsoft.com/office/drawing/2014/main" id="{D62FCDE1-5C58-8DE1-0C5F-94BFEF3FDA94}"/>
              </a:ext>
            </a:extLst>
          </p:cNvPr>
          <p:cNvSpPr>
            <a:spLocks noChangeAspect="1" noChangeArrowheads="1"/>
          </p:cNvSpPr>
          <p:nvPr/>
        </p:nvSpPr>
        <p:spPr bwMode="auto">
          <a:xfrm rot="5400000">
            <a:off x="4418972" y="2565177"/>
            <a:ext cx="1095780" cy="113430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e</a:t>
            </a:r>
            <a:endParaRPr lang="zh-TW" altLang="en-US" sz="2400" dirty="0">
              <a:solidFill>
                <a:schemeClr val="tx2"/>
              </a:solidFill>
              <a:latin typeface="Arial" charset="0"/>
              <a:ea typeface="新細明體" charset="0"/>
              <a:cs typeface="新細明體" charset="0"/>
            </a:endParaRPr>
          </a:p>
        </p:txBody>
      </p:sp>
      <p:sp>
        <p:nvSpPr>
          <p:cNvPr id="5" name="Rectangle 7">
            <a:extLst>
              <a:ext uri="{FF2B5EF4-FFF2-40B4-BE49-F238E27FC236}">
                <a16:creationId xmlns:a16="http://schemas.microsoft.com/office/drawing/2014/main" id="{6C3E50DC-E7D9-8C58-EB6C-0A429AA915FA}"/>
              </a:ext>
            </a:extLst>
          </p:cNvPr>
          <p:cNvSpPr>
            <a:spLocks noChangeAspect="1" noChangeArrowheads="1"/>
          </p:cNvSpPr>
          <p:nvPr/>
        </p:nvSpPr>
        <p:spPr bwMode="auto">
          <a:xfrm>
            <a:off x="5834331" y="2931942"/>
            <a:ext cx="756202" cy="1266111"/>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a</a:t>
            </a:r>
          </a:p>
        </p:txBody>
      </p:sp>
      <p:sp>
        <p:nvSpPr>
          <p:cNvPr id="6" name="Rectangle 8">
            <a:extLst>
              <a:ext uri="{FF2B5EF4-FFF2-40B4-BE49-F238E27FC236}">
                <a16:creationId xmlns:a16="http://schemas.microsoft.com/office/drawing/2014/main" id="{EAFF2E17-D347-76F6-63CD-53D9FE515812}"/>
              </a:ext>
            </a:extLst>
          </p:cNvPr>
          <p:cNvSpPr>
            <a:spLocks noChangeAspect="1" noChangeArrowheads="1"/>
          </p:cNvSpPr>
          <p:nvPr/>
        </p:nvSpPr>
        <p:spPr bwMode="auto">
          <a:xfrm rot="5400000">
            <a:off x="4975823" y="4374061"/>
            <a:ext cx="608765" cy="158681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f</a:t>
            </a:r>
          </a:p>
        </p:txBody>
      </p:sp>
      <p:sp>
        <p:nvSpPr>
          <p:cNvPr id="7" name="Rectangle 9">
            <a:extLst>
              <a:ext uri="{FF2B5EF4-FFF2-40B4-BE49-F238E27FC236}">
                <a16:creationId xmlns:a16="http://schemas.microsoft.com/office/drawing/2014/main" id="{E7BAA338-7DF8-54B0-AB7E-2849D108CCAA}"/>
              </a:ext>
            </a:extLst>
          </p:cNvPr>
          <p:cNvSpPr>
            <a:spLocks noChangeAspect="1" noChangeArrowheads="1"/>
          </p:cNvSpPr>
          <p:nvPr/>
        </p:nvSpPr>
        <p:spPr bwMode="auto">
          <a:xfrm>
            <a:off x="7131032" y="2800088"/>
            <a:ext cx="756202" cy="1804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d</a:t>
            </a:r>
          </a:p>
        </p:txBody>
      </p:sp>
      <p:sp>
        <p:nvSpPr>
          <p:cNvPr id="8" name="Rectangle 11">
            <a:extLst>
              <a:ext uri="{FF2B5EF4-FFF2-40B4-BE49-F238E27FC236}">
                <a16:creationId xmlns:a16="http://schemas.microsoft.com/office/drawing/2014/main" id="{08F5D5B3-D51E-F1F0-BF0D-DC86224382B0}"/>
              </a:ext>
            </a:extLst>
          </p:cNvPr>
          <p:cNvSpPr>
            <a:spLocks noChangeAspect="1" noChangeArrowheads="1"/>
          </p:cNvSpPr>
          <p:nvPr/>
        </p:nvSpPr>
        <p:spPr bwMode="auto">
          <a:xfrm>
            <a:off x="4651778" y="3900381"/>
            <a:ext cx="630167" cy="608765"/>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c</a:t>
            </a:r>
          </a:p>
        </p:txBody>
      </p:sp>
      <p:sp>
        <p:nvSpPr>
          <p:cNvPr id="9" name="Rectangle 12">
            <a:extLst>
              <a:ext uri="{FF2B5EF4-FFF2-40B4-BE49-F238E27FC236}">
                <a16:creationId xmlns:a16="http://schemas.microsoft.com/office/drawing/2014/main" id="{62E65282-1212-11C1-D3CB-89A4156A63F7}"/>
              </a:ext>
            </a:extLst>
          </p:cNvPr>
          <p:cNvSpPr>
            <a:spLocks noChangeAspect="1" noChangeArrowheads="1"/>
          </p:cNvSpPr>
          <p:nvPr/>
        </p:nvSpPr>
        <p:spPr bwMode="auto">
          <a:xfrm>
            <a:off x="6506624" y="4839303"/>
            <a:ext cx="1008270" cy="852273"/>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b</a:t>
            </a:r>
          </a:p>
        </p:txBody>
      </p:sp>
      <p:sp>
        <p:nvSpPr>
          <p:cNvPr id="10" name="Freeform 9">
            <a:extLst>
              <a:ext uri="{FF2B5EF4-FFF2-40B4-BE49-F238E27FC236}">
                <a16:creationId xmlns:a16="http://schemas.microsoft.com/office/drawing/2014/main" id="{93004EE9-0DAA-B0C2-6941-2D1858A8AAD2}"/>
              </a:ext>
            </a:extLst>
          </p:cNvPr>
          <p:cNvSpPr/>
          <p:nvPr/>
        </p:nvSpPr>
        <p:spPr>
          <a:xfrm>
            <a:off x="4386326" y="2310232"/>
            <a:ext cx="3646716" cy="1349829"/>
          </a:xfrm>
          <a:custGeom>
            <a:avLst/>
            <a:gdLst>
              <a:gd name="connsiteX0" fmla="*/ 0 w 3526971"/>
              <a:gd name="connsiteY0" fmla="*/ 1349829 h 1349829"/>
              <a:gd name="connsiteX1" fmla="*/ 1143000 w 3526971"/>
              <a:gd name="connsiteY1" fmla="*/ 272143 h 1349829"/>
              <a:gd name="connsiteX2" fmla="*/ 1143000 w 3526971"/>
              <a:gd name="connsiteY2" fmla="*/ 0 h 1349829"/>
              <a:gd name="connsiteX3" fmla="*/ 3526971 w 3526971"/>
              <a:gd name="connsiteY3" fmla="*/ 0 h 1349829"/>
            </a:gdLst>
            <a:ahLst/>
            <a:cxnLst>
              <a:cxn ang="0">
                <a:pos x="connsiteX0" y="connsiteY0"/>
              </a:cxn>
              <a:cxn ang="0">
                <a:pos x="connsiteX1" y="connsiteY1"/>
              </a:cxn>
              <a:cxn ang="0">
                <a:pos x="connsiteX2" y="connsiteY2"/>
              </a:cxn>
              <a:cxn ang="0">
                <a:pos x="connsiteX3" y="connsiteY3"/>
              </a:cxn>
            </a:cxnLst>
            <a:rect l="l" t="t" r="r" b="b"/>
            <a:pathLst>
              <a:path w="3526971" h="1349829">
                <a:moveTo>
                  <a:pt x="0" y="1349829"/>
                </a:moveTo>
                <a:lnTo>
                  <a:pt x="1143000" y="272143"/>
                </a:lnTo>
                <a:lnTo>
                  <a:pt x="1143000" y="0"/>
                </a:lnTo>
                <a:lnTo>
                  <a:pt x="3526971"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1" name="Freeform 10">
            <a:extLst>
              <a:ext uri="{FF2B5EF4-FFF2-40B4-BE49-F238E27FC236}">
                <a16:creationId xmlns:a16="http://schemas.microsoft.com/office/drawing/2014/main" id="{077463A3-9F49-A1A3-F936-DA14A5F56A31}"/>
              </a:ext>
            </a:extLst>
          </p:cNvPr>
          <p:cNvSpPr/>
          <p:nvPr/>
        </p:nvSpPr>
        <p:spPr>
          <a:xfrm>
            <a:off x="3874698" y="3649175"/>
            <a:ext cx="522514" cy="2144486"/>
          </a:xfrm>
          <a:custGeom>
            <a:avLst/>
            <a:gdLst>
              <a:gd name="connsiteX0" fmla="*/ 522514 w 522514"/>
              <a:gd name="connsiteY0" fmla="*/ 0 h 2144486"/>
              <a:gd name="connsiteX1" fmla="*/ 522514 w 522514"/>
              <a:gd name="connsiteY1" fmla="*/ 337457 h 2144486"/>
              <a:gd name="connsiteX2" fmla="*/ 0 w 522514"/>
              <a:gd name="connsiteY2" fmla="*/ 337457 h 2144486"/>
              <a:gd name="connsiteX3" fmla="*/ 0 w 522514"/>
              <a:gd name="connsiteY3" fmla="*/ 2144486 h 2144486"/>
            </a:gdLst>
            <a:ahLst/>
            <a:cxnLst>
              <a:cxn ang="0">
                <a:pos x="connsiteX0" y="connsiteY0"/>
              </a:cxn>
              <a:cxn ang="0">
                <a:pos x="connsiteX1" y="connsiteY1"/>
              </a:cxn>
              <a:cxn ang="0">
                <a:pos x="connsiteX2" y="connsiteY2"/>
              </a:cxn>
              <a:cxn ang="0">
                <a:pos x="connsiteX3" y="connsiteY3"/>
              </a:cxn>
            </a:cxnLst>
            <a:rect l="l" t="t" r="r" b="b"/>
            <a:pathLst>
              <a:path w="522514" h="2144486">
                <a:moveTo>
                  <a:pt x="522514" y="0"/>
                </a:moveTo>
                <a:lnTo>
                  <a:pt x="522514" y="337457"/>
                </a:lnTo>
                <a:lnTo>
                  <a:pt x="0" y="337457"/>
                </a:lnTo>
                <a:lnTo>
                  <a:pt x="0" y="2144486"/>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Tree>
    <p:extLst>
      <p:ext uri="{BB962C8B-B14F-4D97-AF65-F5344CB8AC3E}">
        <p14:creationId xmlns:p14="http://schemas.microsoft.com/office/powerpoint/2010/main" val="18708261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6310</TotalTime>
  <Words>3517</Words>
  <Application>Microsoft Macintosh PowerPoint</Application>
  <PresentationFormat>Widescreen</PresentationFormat>
  <Paragraphs>515</Paragraphs>
  <Slides>44</Slides>
  <Notes>44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Calibri Light</vt:lpstr>
      <vt:lpstr>Symbol</vt:lpstr>
      <vt:lpstr>Times New Roman</vt:lpstr>
      <vt:lpstr>Office Theme</vt:lpstr>
      <vt:lpstr>Lecture 10: Floorplan – II </vt:lpstr>
      <vt:lpstr>Recap: Floorplanning</vt:lpstr>
      <vt:lpstr>Recap: Slicing Floorplan</vt:lpstr>
      <vt:lpstr>Big Idea in Floorplan Optimization</vt:lpstr>
      <vt:lpstr>Simulated Annealing-based Optimization</vt:lpstr>
      <vt:lpstr>Sequence Pair</vt:lpstr>
      <vt:lpstr>Sequence Pair (cont’d)</vt:lpstr>
      <vt:lpstr>Positive Sequence Construction</vt:lpstr>
      <vt:lpstr>Positive Sequence Construction</vt:lpstr>
      <vt:lpstr>Positive Sequence Construction</vt:lpstr>
      <vt:lpstr>Positive Sequence Construction</vt:lpstr>
      <vt:lpstr>Positive Sequence Construction</vt:lpstr>
      <vt:lpstr>Positive Sequence Construction</vt:lpstr>
      <vt:lpstr>Positive Sequence Construction</vt:lpstr>
      <vt:lpstr>Negative Sequence Construction</vt:lpstr>
      <vt:lpstr>Negative Sequence Construction</vt:lpstr>
      <vt:lpstr>Negative Sequence Construction</vt:lpstr>
      <vt:lpstr>Negative Sequence Construction</vt:lpstr>
      <vt:lpstr>Negative Sequence Construction</vt:lpstr>
      <vt:lpstr>Negative Sequence Construction</vt:lpstr>
      <vt:lpstr>Sequence Pair Property</vt:lpstr>
      <vt:lpstr>Geometric Info of a Sequence Pair</vt:lpstr>
      <vt:lpstr>Solution Perturbation</vt:lpstr>
      <vt:lpstr>Relative Locations</vt:lpstr>
      <vt:lpstr>Module Locations on a Grid</vt:lpstr>
      <vt:lpstr>Module Locations on a Grid</vt:lpstr>
      <vt:lpstr>Module Locations on a Grid</vt:lpstr>
      <vt:lpstr>Horizontal Constraint Graph (HCG)</vt:lpstr>
      <vt:lpstr>Horizontal Constraint Graph (cont’d)</vt:lpstr>
      <vt:lpstr>Vertical Constraint Graph (VCG)</vt:lpstr>
      <vt:lpstr>Vertical Constraint Graph (cont’d)</vt:lpstr>
      <vt:lpstr>Computing Floorplan Width and Height</vt:lpstr>
      <vt:lpstr>Computing Module Locations</vt:lpstr>
      <vt:lpstr>Floorplan Result</vt:lpstr>
      <vt:lpstr>How to Find Longest Paths?</vt:lpstr>
      <vt:lpstr>Move 1</vt:lpstr>
      <vt:lpstr>Constraint Graphs after Move 1</vt:lpstr>
      <vt:lpstr>Constructing Floorplan after Move 1</vt:lpstr>
      <vt:lpstr>Move 2</vt:lpstr>
      <vt:lpstr>Constraint Graphs after Move 2</vt:lpstr>
      <vt:lpstr>Constructing Floorplan after Move 2</vt:lpstr>
      <vt:lpstr>Impacts of Move 1 and Move 2</vt:lpstr>
      <vt:lpstr>Simulated Annealing (SA) Algorithm</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Pao-I Chen</dc:creator>
  <cp:lastModifiedBy>Tsung-Wei Huang</cp:lastModifiedBy>
  <cp:revision>1943</cp:revision>
  <dcterms:created xsi:type="dcterms:W3CDTF">2021-01-05T18:50:35Z</dcterms:created>
  <dcterms:modified xsi:type="dcterms:W3CDTF">2022-09-28T17:55:20Z</dcterms:modified>
</cp:coreProperties>
</file>